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1"/>
  </p:notesMasterIdLst>
  <p:handoutMasterIdLst>
    <p:handoutMasterId r:id="rId32"/>
  </p:handoutMasterIdLst>
  <p:sldIdLst>
    <p:sldId id="256" r:id="rId2"/>
    <p:sldId id="257" r:id="rId3"/>
    <p:sldId id="258" r:id="rId4"/>
    <p:sldId id="259" r:id="rId5"/>
    <p:sldId id="295" r:id="rId6"/>
    <p:sldId id="260" r:id="rId7"/>
    <p:sldId id="296" r:id="rId8"/>
    <p:sldId id="261" r:id="rId9"/>
    <p:sldId id="262" r:id="rId10"/>
    <p:sldId id="263" r:id="rId11"/>
    <p:sldId id="264" r:id="rId12"/>
    <p:sldId id="265" r:id="rId13"/>
    <p:sldId id="297" r:id="rId14"/>
    <p:sldId id="285" r:id="rId15"/>
    <p:sldId id="298" r:id="rId16"/>
    <p:sldId id="299" r:id="rId17"/>
    <p:sldId id="266" r:id="rId18"/>
    <p:sldId id="286" r:id="rId19"/>
    <p:sldId id="287" r:id="rId20"/>
    <p:sldId id="267" r:id="rId21"/>
    <p:sldId id="289" r:id="rId22"/>
    <p:sldId id="290" r:id="rId23"/>
    <p:sldId id="268" r:id="rId24"/>
    <p:sldId id="269" r:id="rId25"/>
    <p:sldId id="291" r:id="rId26"/>
    <p:sldId id="292" r:id="rId27"/>
    <p:sldId id="293" r:id="rId28"/>
    <p:sldId id="294" r:id="rId29"/>
    <p:sldId id="27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f Biçer" userId="4147912649311c62" providerId="LiveId" clId="{EC9AEBB7-D988-4720-AC2D-7E84A1A360B4}"/>
    <pc:docChg chg="undo custSel modSld sldOrd">
      <pc:chgData name="Elif Biçer" userId="4147912649311c62" providerId="LiveId" clId="{EC9AEBB7-D988-4720-AC2D-7E84A1A360B4}" dt="2025-12-28T15:54:57.524" v="472" actId="113"/>
      <pc:docMkLst>
        <pc:docMk/>
      </pc:docMkLst>
      <pc:sldChg chg="modSp mod">
        <pc:chgData name="Elif Biçer" userId="4147912649311c62" providerId="LiveId" clId="{EC9AEBB7-D988-4720-AC2D-7E84A1A360B4}" dt="2025-12-16T17:42:17.965" v="18" actId="20577"/>
        <pc:sldMkLst>
          <pc:docMk/>
          <pc:sldMk cId="4129568016" sldId="256"/>
        </pc:sldMkLst>
        <pc:spChg chg="mod">
          <ac:chgData name="Elif Biçer" userId="4147912649311c62" providerId="LiveId" clId="{EC9AEBB7-D988-4720-AC2D-7E84A1A360B4}" dt="2025-12-16T17:42:17.965" v="18" actId="20577"/>
          <ac:spMkLst>
            <pc:docMk/>
            <pc:sldMk cId="4129568016" sldId="256"/>
            <ac:spMk id="3" creationId="{712FBF03-4041-033D-CB71-37941EC2C2EE}"/>
          </ac:spMkLst>
        </pc:spChg>
      </pc:sldChg>
      <pc:sldChg chg="modSp mod">
        <pc:chgData name="Elif Biçer" userId="4147912649311c62" providerId="LiveId" clId="{EC9AEBB7-D988-4720-AC2D-7E84A1A360B4}" dt="2025-12-28T15:47:31.936" v="436" actId="123"/>
        <pc:sldMkLst>
          <pc:docMk/>
          <pc:sldMk cId="2066147468" sldId="264"/>
        </pc:sldMkLst>
        <pc:spChg chg="mod">
          <ac:chgData name="Elif Biçer" userId="4147912649311c62" providerId="LiveId" clId="{EC9AEBB7-D988-4720-AC2D-7E84A1A360B4}" dt="2025-12-28T15:47:31.936" v="436" actId="123"/>
          <ac:spMkLst>
            <pc:docMk/>
            <pc:sldMk cId="2066147468" sldId="264"/>
            <ac:spMk id="3" creationId="{861B06CC-E681-A469-5A36-2D9AAA12DE85}"/>
          </ac:spMkLst>
        </pc:spChg>
      </pc:sldChg>
      <pc:sldChg chg="modSp mod">
        <pc:chgData name="Elif Biçer" userId="4147912649311c62" providerId="LiveId" clId="{EC9AEBB7-D988-4720-AC2D-7E84A1A360B4}" dt="2025-12-16T18:17:44.937" v="37" actId="20577"/>
        <pc:sldMkLst>
          <pc:docMk/>
          <pc:sldMk cId="220020174" sldId="267"/>
        </pc:sldMkLst>
        <pc:spChg chg="mod">
          <ac:chgData name="Elif Biçer" userId="4147912649311c62" providerId="LiveId" clId="{EC9AEBB7-D988-4720-AC2D-7E84A1A360B4}" dt="2025-12-16T18:17:44.937" v="37" actId="20577"/>
          <ac:spMkLst>
            <pc:docMk/>
            <pc:sldMk cId="220020174" sldId="267"/>
            <ac:spMk id="3" creationId="{5BBC40A3-2C3F-08B9-8A4D-262BEC5574A9}"/>
          </ac:spMkLst>
        </pc:spChg>
      </pc:sldChg>
      <pc:sldChg chg="modSp mod">
        <pc:chgData name="Elif Biçer" userId="4147912649311c62" providerId="LiveId" clId="{EC9AEBB7-D988-4720-AC2D-7E84A1A360B4}" dt="2025-12-16T18:18:10.139" v="65" actId="20577"/>
        <pc:sldMkLst>
          <pc:docMk/>
          <pc:sldMk cId="1390600176" sldId="268"/>
        </pc:sldMkLst>
        <pc:spChg chg="mod">
          <ac:chgData name="Elif Biçer" userId="4147912649311c62" providerId="LiveId" clId="{EC9AEBB7-D988-4720-AC2D-7E84A1A360B4}" dt="2025-12-16T18:18:10.139" v="65" actId="20577"/>
          <ac:spMkLst>
            <pc:docMk/>
            <pc:sldMk cId="1390600176" sldId="268"/>
            <ac:spMk id="3" creationId="{B54E850E-DF1A-3EE0-3604-07B6374AE0B8}"/>
          </ac:spMkLst>
        </pc:spChg>
      </pc:sldChg>
      <pc:sldChg chg="modSp mod">
        <pc:chgData name="Elif Biçer" userId="4147912649311c62" providerId="LiveId" clId="{EC9AEBB7-D988-4720-AC2D-7E84A1A360B4}" dt="2025-12-28T15:54:57.524" v="472" actId="113"/>
        <pc:sldMkLst>
          <pc:docMk/>
          <pc:sldMk cId="720289828" sldId="269"/>
        </pc:sldMkLst>
        <pc:spChg chg="mod">
          <ac:chgData name="Elif Biçer" userId="4147912649311c62" providerId="LiveId" clId="{EC9AEBB7-D988-4720-AC2D-7E84A1A360B4}" dt="2025-12-28T15:54:57.524" v="472" actId="113"/>
          <ac:spMkLst>
            <pc:docMk/>
            <pc:sldMk cId="720289828" sldId="269"/>
            <ac:spMk id="3" creationId="{3EBF10A0-CB24-52E8-A3AF-8C4376F07E41}"/>
          </ac:spMkLst>
        </pc:spChg>
      </pc:sldChg>
      <pc:sldChg chg="modSp mod">
        <pc:chgData name="Elif Biçer" userId="4147912649311c62" providerId="LiveId" clId="{EC9AEBB7-D988-4720-AC2D-7E84A1A360B4}" dt="2025-12-28T15:50:04.125" v="460" actId="113"/>
        <pc:sldMkLst>
          <pc:docMk/>
          <pc:sldMk cId="4239519898" sldId="285"/>
        </pc:sldMkLst>
        <pc:spChg chg="mod">
          <ac:chgData name="Elif Biçer" userId="4147912649311c62" providerId="LiveId" clId="{EC9AEBB7-D988-4720-AC2D-7E84A1A360B4}" dt="2025-12-28T15:50:04.125" v="460" actId="113"/>
          <ac:spMkLst>
            <pc:docMk/>
            <pc:sldMk cId="4239519898" sldId="285"/>
            <ac:spMk id="3" creationId="{0109C569-6612-1439-180D-4C5E53184FD9}"/>
          </ac:spMkLst>
        </pc:spChg>
      </pc:sldChg>
      <pc:sldChg chg="ord">
        <pc:chgData name="Elif Biçer" userId="4147912649311c62" providerId="LiveId" clId="{EC9AEBB7-D988-4720-AC2D-7E84A1A360B4}" dt="2025-12-28T15:50:59.617" v="462"/>
        <pc:sldMkLst>
          <pc:docMk/>
          <pc:sldMk cId="2449609535" sldId="287"/>
        </pc:sldMkLst>
      </pc:sldChg>
      <pc:sldChg chg="modSp mod">
        <pc:chgData name="Elif Biçer" userId="4147912649311c62" providerId="LiveId" clId="{EC9AEBB7-D988-4720-AC2D-7E84A1A360B4}" dt="2025-12-28T15:54:12.081" v="471" actId="113"/>
        <pc:sldMkLst>
          <pc:docMk/>
          <pc:sldMk cId="2933757453" sldId="289"/>
        </pc:sldMkLst>
        <pc:spChg chg="mod">
          <ac:chgData name="Elif Biçer" userId="4147912649311c62" providerId="LiveId" clId="{EC9AEBB7-D988-4720-AC2D-7E84A1A360B4}" dt="2025-12-28T15:54:12.081" v="471" actId="113"/>
          <ac:spMkLst>
            <pc:docMk/>
            <pc:sldMk cId="2933757453" sldId="289"/>
            <ac:spMk id="3" creationId="{5BBC40A3-2C3F-08B9-8A4D-262BEC5574A9}"/>
          </ac:spMkLst>
        </pc:spChg>
      </pc:sldChg>
      <pc:sldChg chg="modSp mod">
        <pc:chgData name="Elif Biçer" userId="4147912649311c62" providerId="LiveId" clId="{EC9AEBB7-D988-4720-AC2D-7E84A1A360B4}" dt="2025-12-28T15:53:16.926" v="467" actId="123"/>
        <pc:sldMkLst>
          <pc:docMk/>
          <pc:sldMk cId="2513601547" sldId="290"/>
        </pc:sldMkLst>
        <pc:spChg chg="mod">
          <ac:chgData name="Elif Biçer" userId="4147912649311c62" providerId="LiveId" clId="{EC9AEBB7-D988-4720-AC2D-7E84A1A360B4}" dt="2025-12-28T15:53:16.926" v="467" actId="123"/>
          <ac:spMkLst>
            <pc:docMk/>
            <pc:sldMk cId="2513601547" sldId="290"/>
            <ac:spMk id="3" creationId="{5BBC40A3-2C3F-08B9-8A4D-262BEC5574A9}"/>
          </ac:spMkLst>
        </pc:spChg>
      </pc:sldChg>
      <pc:sldChg chg="modSp mod">
        <pc:chgData name="Elif Biçer" userId="4147912649311c62" providerId="LiveId" clId="{EC9AEBB7-D988-4720-AC2D-7E84A1A360B4}" dt="2025-12-28T15:45:45.572" v="431" actId="20577"/>
        <pc:sldMkLst>
          <pc:docMk/>
          <pc:sldMk cId="4175829190" sldId="295"/>
        </pc:sldMkLst>
        <pc:spChg chg="mod">
          <ac:chgData name="Elif Biçer" userId="4147912649311c62" providerId="LiveId" clId="{EC9AEBB7-D988-4720-AC2D-7E84A1A360B4}" dt="2025-12-28T15:45:45.572" v="431" actId="20577"/>
          <ac:spMkLst>
            <pc:docMk/>
            <pc:sldMk cId="4175829190" sldId="295"/>
            <ac:spMk id="10" creationId="{00000000-0000-0000-0000-000000000000}"/>
          </ac:spMkLst>
        </pc:spChg>
      </pc:sldChg>
      <pc:sldChg chg="modSp mod">
        <pc:chgData name="Elif Biçer" userId="4147912649311c62" providerId="LiveId" clId="{EC9AEBB7-D988-4720-AC2D-7E84A1A360B4}" dt="2025-12-28T15:46:50.245" v="432" actId="207"/>
        <pc:sldMkLst>
          <pc:docMk/>
          <pc:sldMk cId="4133264964" sldId="296"/>
        </pc:sldMkLst>
        <pc:spChg chg="mod">
          <ac:chgData name="Elif Biçer" userId="4147912649311c62" providerId="LiveId" clId="{EC9AEBB7-D988-4720-AC2D-7E84A1A360B4}" dt="2025-12-28T15:46:50.245" v="432" actId="207"/>
          <ac:spMkLst>
            <pc:docMk/>
            <pc:sldMk cId="4133264964" sldId="296"/>
            <ac:spMk id="9" creationId="{00000000-0000-0000-0000-000000000000}"/>
          </ac:spMkLst>
        </pc:spChg>
      </pc:sldChg>
      <pc:sldChg chg="modSp mod">
        <pc:chgData name="Elif Biçer" userId="4147912649311c62" providerId="LiveId" clId="{EC9AEBB7-D988-4720-AC2D-7E84A1A360B4}" dt="2025-12-28T15:49:12.745" v="456" actId="12"/>
        <pc:sldMkLst>
          <pc:docMk/>
          <pc:sldMk cId="1403688778" sldId="297"/>
        </pc:sldMkLst>
        <pc:spChg chg="mod">
          <ac:chgData name="Elif Biçer" userId="4147912649311c62" providerId="LiveId" clId="{EC9AEBB7-D988-4720-AC2D-7E84A1A360B4}" dt="2025-12-28T15:48:13.962" v="440" actId="113"/>
          <ac:spMkLst>
            <pc:docMk/>
            <pc:sldMk cId="1403688778" sldId="297"/>
            <ac:spMk id="5" creationId="{00000000-0000-0000-0000-000000000000}"/>
          </ac:spMkLst>
        </pc:spChg>
        <pc:spChg chg="mod">
          <ac:chgData name="Elif Biçer" userId="4147912649311c62" providerId="LiveId" clId="{EC9AEBB7-D988-4720-AC2D-7E84A1A360B4}" dt="2025-12-28T15:48:18.731" v="441" actId="113"/>
          <ac:spMkLst>
            <pc:docMk/>
            <pc:sldMk cId="1403688778" sldId="297"/>
            <ac:spMk id="6" creationId="{00000000-0000-0000-0000-000000000000}"/>
          </ac:spMkLst>
        </pc:spChg>
        <pc:spChg chg="mod">
          <ac:chgData name="Elif Biçer" userId="4147912649311c62" providerId="LiveId" clId="{EC9AEBB7-D988-4720-AC2D-7E84A1A360B4}" dt="2025-12-28T15:49:12.745" v="456" actId="12"/>
          <ac:spMkLst>
            <pc:docMk/>
            <pc:sldMk cId="1403688778" sldId="297"/>
            <ac:spMk id="9" creationId="{00000000-0000-0000-0000-000000000000}"/>
          </ac:spMkLst>
        </pc:spChg>
      </pc:sldChg>
      <pc:sldChg chg="ord">
        <pc:chgData name="Elif Biçer" userId="4147912649311c62" providerId="LiveId" clId="{EC9AEBB7-D988-4720-AC2D-7E84A1A360B4}" dt="2025-12-28T15:51:28.573" v="464"/>
        <pc:sldMkLst>
          <pc:docMk/>
          <pc:sldMk cId="1047580581" sldId="2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D75BBEB9-B2E9-B66B-1239-AD1E12C4F5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F9F0EA59-CDC7-AF8A-E22E-25CCE55E84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F601B-321B-47D4-87D6-BC98163958DA}" type="datetimeFigureOut">
              <a:rPr lang="tr-TR" smtClean="0"/>
              <a:t>29.12.2025</a:t>
            </a:fld>
            <a:endParaRPr lang="tr-TR"/>
          </a:p>
        </p:txBody>
      </p:sp>
      <p:sp>
        <p:nvSpPr>
          <p:cNvPr id="4" name="Alt Bilgi Yer Tutucusu 3">
            <a:extLst>
              <a:ext uri="{FF2B5EF4-FFF2-40B4-BE49-F238E27FC236}">
                <a16:creationId xmlns:a16="http://schemas.microsoft.com/office/drawing/2014/main" id="{AC68EF84-3E61-E870-C357-CFBEBABF4D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84B627A1-2C24-3859-5B7D-B424DD3D93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348BC8-101F-41E4-B619-4118A593F892}" type="slidenum">
              <a:rPr lang="tr-TR" smtClean="0"/>
              <a:t>‹#›</a:t>
            </a:fld>
            <a:endParaRPr lang="tr-TR"/>
          </a:p>
        </p:txBody>
      </p:sp>
    </p:spTree>
    <p:extLst>
      <p:ext uri="{BB962C8B-B14F-4D97-AF65-F5344CB8AC3E}">
        <p14:creationId xmlns:p14="http://schemas.microsoft.com/office/powerpoint/2010/main" val="42087786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7C7B6-02AC-433D-BB7C-79CB099B472C}" type="datetimeFigureOut">
              <a:rPr lang="tr-TR" smtClean="0"/>
              <a:t>29.12.2025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FFF43-CEEB-4CFC-B232-749697D793D8}" type="slidenum">
              <a:rPr lang="tr-TR" smtClean="0"/>
              <a:t>‹#›</a:t>
            </a:fld>
            <a:endParaRPr lang="tr-TR"/>
          </a:p>
        </p:txBody>
      </p:sp>
    </p:spTree>
    <p:extLst>
      <p:ext uri="{BB962C8B-B14F-4D97-AF65-F5344CB8AC3E}">
        <p14:creationId xmlns:p14="http://schemas.microsoft.com/office/powerpoint/2010/main" val="29457608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BC84FE1-F4A3-4EDA-8A02-0E7B4D2D5111}" type="datetime1">
              <a:rPr lang="tr-TR" smtClean="0"/>
              <a:t>29.12.2025</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1D281A5-F182-489E-A2B2-4A5249B51933}"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191690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87B49DE-167C-44E5-9FCC-B86237482172}" type="datetime1">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D281A5-F182-489E-A2B2-4A5249B51933}" type="slidenum">
              <a:rPr lang="tr-TR" smtClean="0"/>
              <a:t>‹#›</a:t>
            </a:fld>
            <a:endParaRPr lang="tr-TR"/>
          </a:p>
        </p:txBody>
      </p:sp>
    </p:spTree>
    <p:extLst>
      <p:ext uri="{BB962C8B-B14F-4D97-AF65-F5344CB8AC3E}">
        <p14:creationId xmlns:p14="http://schemas.microsoft.com/office/powerpoint/2010/main" val="81200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6645313-B187-4143-8E1B-EB94AA63E1A4}" type="datetime1">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D281A5-F182-489E-A2B2-4A5249B51933}" type="slidenum">
              <a:rPr lang="tr-TR" smtClean="0"/>
              <a:t>‹#›</a:t>
            </a:fld>
            <a:endParaRPr lang="tr-TR"/>
          </a:p>
        </p:txBody>
      </p:sp>
    </p:spTree>
    <p:extLst>
      <p:ext uri="{BB962C8B-B14F-4D97-AF65-F5344CB8AC3E}">
        <p14:creationId xmlns:p14="http://schemas.microsoft.com/office/powerpoint/2010/main" val="398433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D3943A1-A557-4661-A7E8-E42A72AA36A3}" type="datetime1">
              <a:rPr lang="tr-TR" smtClean="0"/>
              <a:t>29.12.2025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1D281A5-F182-489E-A2B2-4A5249B51933}" type="slidenum">
              <a:rPr lang="tr-TR" smtClean="0"/>
              <a:t>‹#›</a:t>
            </a:fld>
            <a:endParaRPr lang="tr-TR"/>
          </a:p>
        </p:txBody>
      </p:sp>
    </p:spTree>
    <p:extLst>
      <p:ext uri="{BB962C8B-B14F-4D97-AF65-F5344CB8AC3E}">
        <p14:creationId xmlns:p14="http://schemas.microsoft.com/office/powerpoint/2010/main" val="452024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FD0DF58-C84B-4101-BB7A-BE0E83B15B81}" type="datetime1">
              <a:rPr lang="tr-TR" smtClean="0"/>
              <a:t>29.12.2025</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1D281A5-F182-489E-A2B2-4A5249B51933}"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058404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6859506-830F-4CF0-87C7-905C5F92464D}" type="datetime1">
              <a:rPr lang="tr-TR" smtClean="0"/>
              <a:t>29.12.2025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1D281A5-F182-489E-A2B2-4A5249B51933}" type="slidenum">
              <a:rPr lang="tr-TR" smtClean="0"/>
              <a:t>‹#›</a:t>
            </a:fld>
            <a:endParaRPr lang="tr-TR"/>
          </a:p>
        </p:txBody>
      </p:sp>
    </p:spTree>
    <p:extLst>
      <p:ext uri="{BB962C8B-B14F-4D97-AF65-F5344CB8AC3E}">
        <p14:creationId xmlns:p14="http://schemas.microsoft.com/office/powerpoint/2010/main" val="185886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0CB7DBA-9B3D-459D-BB61-390BD4205CE1}" type="datetime1">
              <a:rPr lang="tr-TR" smtClean="0"/>
              <a:t>29.12.2025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1D281A5-F182-489E-A2B2-4A5249B51933}" type="slidenum">
              <a:rPr lang="tr-TR" smtClean="0"/>
              <a:t>‹#›</a:t>
            </a:fld>
            <a:endParaRPr lang="tr-TR"/>
          </a:p>
        </p:txBody>
      </p:sp>
    </p:spTree>
    <p:extLst>
      <p:ext uri="{BB962C8B-B14F-4D97-AF65-F5344CB8AC3E}">
        <p14:creationId xmlns:p14="http://schemas.microsoft.com/office/powerpoint/2010/main" val="82556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2253BE3-E6B3-43C7-A6D4-771431151B52}" type="datetime1">
              <a:rPr lang="tr-TR" smtClean="0"/>
              <a:t>29.12.2025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1D281A5-F182-489E-A2B2-4A5249B51933}" type="slidenum">
              <a:rPr lang="tr-TR" smtClean="0"/>
              <a:t>‹#›</a:t>
            </a:fld>
            <a:endParaRPr lang="tr-TR"/>
          </a:p>
        </p:txBody>
      </p:sp>
    </p:spTree>
    <p:extLst>
      <p:ext uri="{BB962C8B-B14F-4D97-AF65-F5344CB8AC3E}">
        <p14:creationId xmlns:p14="http://schemas.microsoft.com/office/powerpoint/2010/main" val="1466038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1F72A-62D3-41CF-A1D6-FC4E9EE66EEC}" type="datetime1">
              <a:rPr lang="tr-TR" smtClean="0"/>
              <a:t>29.12.2025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1D281A5-F182-489E-A2B2-4A5249B51933}" type="slidenum">
              <a:rPr lang="tr-TR" smtClean="0"/>
              <a:t>‹#›</a:t>
            </a:fld>
            <a:endParaRPr lang="tr-TR"/>
          </a:p>
        </p:txBody>
      </p:sp>
    </p:spTree>
    <p:extLst>
      <p:ext uri="{BB962C8B-B14F-4D97-AF65-F5344CB8AC3E}">
        <p14:creationId xmlns:p14="http://schemas.microsoft.com/office/powerpoint/2010/main" val="418376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0140077-BDA1-4C30-A40A-A2102201E645}" type="datetime1">
              <a:rPr lang="tr-TR" smtClean="0"/>
              <a:t>29.12.2025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1D281A5-F182-489E-A2B2-4A5249B51933}"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582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F91A90F-E140-43FA-9E34-7C78FF98E8FE}" type="datetime1">
              <a:rPr lang="tr-TR" smtClean="0"/>
              <a:t>29.12.2025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1D281A5-F182-489E-A2B2-4A5249B51933}"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401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7335A7C-E649-47C0-9D11-B663980A1367}" type="datetime1">
              <a:rPr lang="tr-TR" smtClean="0"/>
              <a:t>29.12.2025</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1D281A5-F182-489E-A2B2-4A5249B51933}"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85211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1F4246-9FBF-7866-C5B1-E19166B499B6}"/>
              </a:ext>
            </a:extLst>
          </p:cNvPr>
          <p:cNvSpPr>
            <a:spLocks noGrp="1"/>
          </p:cNvSpPr>
          <p:nvPr>
            <p:ph type="ctrTitle"/>
          </p:nvPr>
        </p:nvSpPr>
        <p:spPr>
          <a:xfrm>
            <a:off x="1915127" y="1943100"/>
            <a:ext cx="8361229" cy="2255274"/>
          </a:xfrm>
        </p:spPr>
        <p:txBody>
          <a:bodyPr/>
          <a:lstStyle/>
          <a:p>
            <a:r>
              <a:rPr lang="tr-TR" sz="3600" dirty="0"/>
              <a:t>KOZMETİK SEKTÖRÜNDE YEŞİL AMBALAJLI SÜRDÜRÜLEBİLİR ÜRÜN ALMA NİYETİNİN NORM AKTİVASYON TEORİSİ ÇERÇEVESİNDE İNCELENMESİ.</a:t>
            </a:r>
          </a:p>
        </p:txBody>
      </p:sp>
      <p:sp>
        <p:nvSpPr>
          <p:cNvPr id="3" name="Alt Başlık 2">
            <a:extLst>
              <a:ext uri="{FF2B5EF4-FFF2-40B4-BE49-F238E27FC236}">
                <a16:creationId xmlns:a16="http://schemas.microsoft.com/office/drawing/2014/main" id="{712FBF03-4041-033D-CB71-37941EC2C2EE}"/>
              </a:ext>
            </a:extLst>
          </p:cNvPr>
          <p:cNvSpPr>
            <a:spLocks noGrp="1"/>
          </p:cNvSpPr>
          <p:nvPr>
            <p:ph type="subTitle" idx="1"/>
          </p:nvPr>
        </p:nvSpPr>
        <p:spPr>
          <a:xfrm>
            <a:off x="2680163" y="4572000"/>
            <a:ext cx="6831673" cy="785149"/>
          </a:xfrm>
        </p:spPr>
        <p:txBody>
          <a:bodyPr>
            <a:normAutofit fontScale="70000" lnSpcReduction="20000"/>
          </a:bodyPr>
          <a:lstStyle/>
          <a:p>
            <a:r>
              <a:rPr lang="tr-TR" dirty="0"/>
              <a:t>Seminer</a:t>
            </a:r>
          </a:p>
          <a:p>
            <a:r>
              <a:rPr lang="tr-TR" dirty="0"/>
              <a:t>Esma ÖZDEMİR</a:t>
            </a:r>
            <a:br>
              <a:rPr lang="tr-TR" dirty="0"/>
            </a:br>
            <a:r>
              <a:rPr lang="tr-TR" dirty="0"/>
              <a:t>Danışman: Dr. Öğr. Üyesi Emre ÇOLAKOĞLU</a:t>
            </a:r>
          </a:p>
        </p:txBody>
      </p:sp>
      <p:sp>
        <p:nvSpPr>
          <p:cNvPr id="4" name="Slayt Numarası Yer Tutucusu 3">
            <a:extLst>
              <a:ext uri="{FF2B5EF4-FFF2-40B4-BE49-F238E27FC236}">
                <a16:creationId xmlns:a16="http://schemas.microsoft.com/office/drawing/2014/main" id="{3CC237F3-3627-1A7D-081D-675F4DD6C526}"/>
              </a:ext>
            </a:extLst>
          </p:cNvPr>
          <p:cNvSpPr>
            <a:spLocks noGrp="1"/>
          </p:cNvSpPr>
          <p:nvPr>
            <p:ph type="sldNum" sz="quarter" idx="12"/>
          </p:nvPr>
        </p:nvSpPr>
        <p:spPr/>
        <p:txBody>
          <a:bodyPr/>
          <a:lstStyle/>
          <a:p>
            <a:fld id="{D1D281A5-F182-489E-A2B2-4A5249B51933}" type="slidenum">
              <a:rPr lang="tr-TR" smtClean="0"/>
              <a:t>1</a:t>
            </a:fld>
            <a:endParaRPr lang="tr-TR"/>
          </a:p>
        </p:txBody>
      </p:sp>
    </p:spTree>
    <p:extLst>
      <p:ext uri="{BB962C8B-B14F-4D97-AF65-F5344CB8AC3E}">
        <p14:creationId xmlns:p14="http://schemas.microsoft.com/office/powerpoint/2010/main" val="4129568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63CC93-A616-59A1-A17A-E6DC51384244}"/>
              </a:ext>
            </a:extLst>
          </p:cNvPr>
          <p:cNvSpPr>
            <a:spLocks noGrp="1"/>
          </p:cNvSpPr>
          <p:nvPr>
            <p:ph idx="1"/>
          </p:nvPr>
        </p:nvSpPr>
        <p:spPr>
          <a:xfrm>
            <a:off x="691188" y="389651"/>
            <a:ext cx="10663084" cy="1323857"/>
          </a:xfrm>
        </p:spPr>
        <p:txBody>
          <a:bodyPr>
            <a:normAutofit fontScale="92500" lnSpcReduction="20000"/>
          </a:bodyPr>
          <a:lstStyle/>
          <a:p>
            <a:pPr marL="530352" lvl="1" indent="0">
              <a:buNone/>
            </a:pPr>
            <a:endParaRPr lang="tr-TR" sz="3200" b="1" smtClean="0"/>
          </a:p>
          <a:p>
            <a:pPr marL="530352" lvl="1" indent="0">
              <a:buNone/>
            </a:pPr>
            <a:r>
              <a:rPr lang="tr-TR" sz="3200" b="1" smtClean="0">
                <a:solidFill>
                  <a:schemeClr val="accent4">
                    <a:lumMod val="75000"/>
                  </a:schemeClr>
                </a:solidFill>
              </a:rPr>
              <a:t>Tüketici Davranışlarında Sürdürülebilirlik Eğilimleri ve Örnek Çalışmalar</a:t>
            </a:r>
            <a:endParaRPr lang="tr-TR" sz="3200" dirty="0">
              <a:solidFill>
                <a:schemeClr val="accent4">
                  <a:lumMod val="75000"/>
                </a:schemeClr>
              </a:solidFill>
            </a:endParaRPr>
          </a:p>
        </p:txBody>
      </p:sp>
      <p:sp>
        <p:nvSpPr>
          <p:cNvPr id="4" name="Slayt Numarası Yer Tutucusu 3">
            <a:extLst>
              <a:ext uri="{FF2B5EF4-FFF2-40B4-BE49-F238E27FC236}">
                <a16:creationId xmlns:a16="http://schemas.microsoft.com/office/drawing/2014/main" id="{4CA2F1E2-E879-BAD1-660D-DF3499AE3211}"/>
              </a:ext>
            </a:extLst>
          </p:cNvPr>
          <p:cNvSpPr>
            <a:spLocks noGrp="1"/>
          </p:cNvSpPr>
          <p:nvPr>
            <p:ph type="sldNum" sz="quarter" idx="12"/>
          </p:nvPr>
        </p:nvSpPr>
        <p:spPr/>
        <p:txBody>
          <a:bodyPr/>
          <a:lstStyle/>
          <a:p>
            <a:fld id="{D1D281A5-F182-489E-A2B2-4A5249B51933}" type="slidenum">
              <a:rPr lang="tr-TR" smtClean="0"/>
              <a:t>10</a:t>
            </a:fld>
            <a:endParaRPr lang="tr-TR"/>
          </a:p>
        </p:txBody>
      </p:sp>
      <p:sp>
        <p:nvSpPr>
          <p:cNvPr id="5" name="Metin kutusu 4"/>
          <p:cNvSpPr txBox="1"/>
          <p:nvPr/>
        </p:nvSpPr>
        <p:spPr>
          <a:xfrm>
            <a:off x="1459522" y="220601"/>
            <a:ext cx="9126416" cy="707886"/>
          </a:xfrm>
          <a:prstGeom prst="rect">
            <a:avLst/>
          </a:prstGeom>
          <a:noFill/>
        </p:spPr>
        <p:txBody>
          <a:bodyPr wrap="square" rtlCol="0">
            <a:spAutoFit/>
          </a:bodyPr>
          <a:lstStyle/>
          <a:p>
            <a:pPr algn="ctr"/>
            <a:r>
              <a:rPr lang="tr-TR" sz="4000" b="1" dirty="0"/>
              <a:t>1.SÜRDÜRÜLEBİLİRLİK ve YEŞİL TÜKETİM</a:t>
            </a:r>
            <a:endParaRPr lang="tr-TR" sz="4000" dirty="0"/>
          </a:p>
        </p:txBody>
      </p:sp>
      <p:sp>
        <p:nvSpPr>
          <p:cNvPr id="2" name="Dikdörtgen 1"/>
          <p:cNvSpPr/>
          <p:nvPr/>
        </p:nvSpPr>
        <p:spPr>
          <a:xfrm>
            <a:off x="1175238" y="1775826"/>
            <a:ext cx="6096000" cy="4524315"/>
          </a:xfrm>
          <a:prstGeom prst="rect">
            <a:avLst/>
          </a:prstGeom>
        </p:spPr>
        <p:txBody>
          <a:bodyPr>
            <a:spAutoFit/>
          </a:bodyPr>
          <a:lstStyle/>
          <a:p>
            <a:pPr algn="just"/>
            <a:r>
              <a:rPr lang="tr-TR" b="1" dirty="0"/>
              <a:t>2. Zeynep Erdoğan ve Esen Gürbüz’ün (2023) “</a:t>
            </a:r>
            <a:r>
              <a:rPr lang="tr-TR" b="1" dirty="0" err="1"/>
              <a:t>Vegan</a:t>
            </a:r>
            <a:r>
              <a:rPr lang="tr-TR" b="1" dirty="0"/>
              <a:t> Tüketim Uygulamaları Üzerinde Sürdürülebilirlik Yaklaşımı” başlıklı çalışması</a:t>
            </a:r>
            <a:r>
              <a:rPr lang="tr-TR" dirty="0"/>
              <a:t>, </a:t>
            </a:r>
            <a:r>
              <a:rPr lang="tr-TR" dirty="0" err="1"/>
              <a:t>vegan</a:t>
            </a:r>
            <a:r>
              <a:rPr lang="tr-TR" dirty="0"/>
              <a:t> kozmetik ürünler odağında sürdürülebilirliğin tüketiciye nasıl sunulduğunu incelemektedir. </a:t>
            </a:r>
          </a:p>
          <a:p>
            <a:pPr algn="just"/>
            <a:r>
              <a:rPr lang="tr-TR" dirty="0"/>
              <a:t>Araştırmada, </a:t>
            </a:r>
            <a:r>
              <a:rPr lang="tr-TR" dirty="0" err="1"/>
              <a:t>Twentify’nin</a:t>
            </a:r>
            <a:r>
              <a:rPr lang="tr-TR" dirty="0"/>
              <a:t> 2021 yılı </a:t>
            </a:r>
            <a:r>
              <a:rPr lang="tr-TR" dirty="0" err="1"/>
              <a:t>Vegan</a:t>
            </a:r>
            <a:r>
              <a:rPr lang="tr-TR" dirty="0"/>
              <a:t> Farkındalığı verileri temel alınarak, tüketiciler tarafından en çok tercih edilen </a:t>
            </a:r>
            <a:r>
              <a:rPr lang="tr-TR" dirty="0" err="1"/>
              <a:t>vegan</a:t>
            </a:r>
            <a:r>
              <a:rPr lang="tr-TR" dirty="0"/>
              <a:t> kozmetik markalarının internet siteleri analiz edilmiştir. Bulgular, bazı markaların </a:t>
            </a:r>
            <a:r>
              <a:rPr lang="tr-TR" dirty="0" err="1"/>
              <a:t>vegan</a:t>
            </a:r>
            <a:r>
              <a:rPr lang="tr-TR" dirty="0"/>
              <a:t> ürün ve çevre dostu uygulamalara yer verdiğini; ancak markaların büyük çoğunluğunun </a:t>
            </a:r>
            <a:r>
              <a:rPr lang="tr-TR" dirty="0" err="1"/>
              <a:t>vegan</a:t>
            </a:r>
            <a:r>
              <a:rPr lang="tr-TR" dirty="0"/>
              <a:t> ürün–sürdürülebilirlik ilişkisini internet sitelerinde yeterince açıklamadığını göstermektedir. </a:t>
            </a:r>
          </a:p>
          <a:p>
            <a:pPr algn="just"/>
            <a:r>
              <a:rPr lang="tr-TR" dirty="0"/>
              <a:t>Çalışma, sürdürülebilirlik göstergelerine ilişkin bilgilendirmenin yetersiz olmasının bilinçli </a:t>
            </a:r>
            <a:r>
              <a:rPr lang="tr-TR" dirty="0" err="1"/>
              <a:t>vegan</a:t>
            </a:r>
            <a:r>
              <a:rPr lang="tr-TR" dirty="0"/>
              <a:t> tüketiciler açısından olumsuz algı oluşturabileceğini ve rekabet gücünü zayıflatabileceğini ortaya </a:t>
            </a:r>
            <a:r>
              <a:rPr lang="tr-TR" dirty="0" smtClean="0"/>
              <a:t>koymaktadır. </a:t>
            </a: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6617" y="1713508"/>
            <a:ext cx="4059229" cy="5023556"/>
          </a:xfrm>
          <a:prstGeom prst="rect">
            <a:avLst/>
          </a:prstGeom>
        </p:spPr>
      </p:pic>
    </p:spTree>
    <p:extLst>
      <p:ext uri="{BB962C8B-B14F-4D97-AF65-F5344CB8AC3E}">
        <p14:creationId xmlns:p14="http://schemas.microsoft.com/office/powerpoint/2010/main" val="5333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FF519A-15F8-B551-03FC-C1245364206F}"/>
              </a:ext>
            </a:extLst>
          </p:cNvPr>
          <p:cNvSpPr>
            <a:spLocks noGrp="1"/>
          </p:cNvSpPr>
          <p:nvPr>
            <p:ph type="title"/>
          </p:nvPr>
        </p:nvSpPr>
        <p:spPr>
          <a:xfrm>
            <a:off x="1371600" y="685800"/>
            <a:ext cx="9601200" cy="844062"/>
          </a:xfrm>
        </p:spPr>
        <p:txBody>
          <a:bodyPr>
            <a:normAutofit/>
          </a:bodyPr>
          <a:lstStyle/>
          <a:p>
            <a:pPr lvl="0" algn="ctr"/>
            <a:r>
              <a:rPr lang="tr-TR" sz="4000" b="1" dirty="0"/>
              <a:t>2.YEŞİL KOZMETİK TÜKETİMİ</a:t>
            </a:r>
            <a:endParaRPr lang="tr-TR" sz="4000" dirty="0"/>
          </a:p>
        </p:txBody>
      </p:sp>
      <p:sp>
        <p:nvSpPr>
          <p:cNvPr id="3" name="İçerik Yer Tutucusu 2">
            <a:extLst>
              <a:ext uri="{FF2B5EF4-FFF2-40B4-BE49-F238E27FC236}">
                <a16:creationId xmlns:a16="http://schemas.microsoft.com/office/drawing/2014/main" id="{861B06CC-E681-A469-5A36-2D9AAA12DE85}"/>
              </a:ext>
            </a:extLst>
          </p:cNvPr>
          <p:cNvSpPr>
            <a:spLocks noGrp="1"/>
          </p:cNvSpPr>
          <p:nvPr>
            <p:ph idx="1"/>
          </p:nvPr>
        </p:nvSpPr>
        <p:spPr>
          <a:xfrm>
            <a:off x="1266091" y="1529862"/>
            <a:ext cx="10309123" cy="4222955"/>
          </a:xfrm>
        </p:spPr>
        <p:txBody>
          <a:bodyPr>
            <a:normAutofit lnSpcReduction="10000"/>
          </a:bodyPr>
          <a:lstStyle/>
          <a:p>
            <a:pPr marL="530352" lvl="1" indent="0">
              <a:buNone/>
            </a:pPr>
            <a:r>
              <a:rPr lang="tr-TR" sz="3200" b="1" dirty="0">
                <a:solidFill>
                  <a:schemeClr val="accent4">
                    <a:lumMod val="75000"/>
                  </a:schemeClr>
                </a:solidFill>
              </a:rPr>
              <a:t>Çevre Dostu Kozmetik Ürün Tanımı</a:t>
            </a:r>
            <a:endParaRPr lang="tr-TR" sz="3200" dirty="0">
              <a:solidFill>
                <a:schemeClr val="accent4">
                  <a:lumMod val="75000"/>
                </a:schemeClr>
              </a:solidFill>
            </a:endParaRPr>
          </a:p>
          <a:p>
            <a:pPr marL="0" indent="0" algn="just">
              <a:buNone/>
            </a:pPr>
            <a:r>
              <a:rPr lang="tr-TR" dirty="0"/>
              <a:t>Bu sürecin temelinde, Kurumsal Sosyal Sorumluluk anlayışı ile 2000’li yıllarda gelişen doğal ve organik kozmetik hareketleri yer almaktadır (</a:t>
            </a:r>
            <a:r>
              <a:rPr lang="tr-TR" dirty="0" err="1"/>
              <a:t>Nagasawa</a:t>
            </a:r>
            <a:r>
              <a:rPr lang="tr-TR" dirty="0"/>
              <a:t> ve </a:t>
            </a:r>
            <a:r>
              <a:rPr lang="tr-TR" dirty="0" err="1"/>
              <a:t>Kizu</a:t>
            </a:r>
            <a:r>
              <a:rPr lang="tr-TR" dirty="0"/>
              <a:t>, 2013). Yeşil kozmetik yaklaşımı, yeşil kimya temelli sürdürülebilirlik anlayışına dayanmakta; ekonomik, sosyal ve çevresel boyutları birlikte ele alarak doğal kaynakların korunmasını ve çevresel etkilerin azaltılmasını hedeflemektedir (İnal, 2023).</a:t>
            </a:r>
          </a:p>
          <a:p>
            <a:pPr marL="0" indent="0" algn="just">
              <a:buNone/>
            </a:pPr>
            <a:r>
              <a:rPr lang="tr-TR" sz="2800" b="1" dirty="0"/>
              <a:t>Çevre dostu kozmetik ürün, üretiminden tüketimine ve </a:t>
            </a:r>
            <a:r>
              <a:rPr lang="tr-TR" sz="2800" b="1" dirty="0" err="1"/>
              <a:t>bertarafına</a:t>
            </a:r>
            <a:r>
              <a:rPr lang="tr-TR" sz="2800" b="1" dirty="0"/>
              <a:t> kadar olan tüm yaşam döngüsü boyunca çevreye olan olumsuz etkileri en aza indirmeyi amaçlayan, insan sağlığına ve ekosisteme duyarlı içerik ve uygulamalarla geliştirilen kozmetik ürünleri ifade eder.</a:t>
            </a:r>
          </a:p>
        </p:txBody>
      </p:sp>
      <p:sp>
        <p:nvSpPr>
          <p:cNvPr id="4" name="Slayt Numarası Yer Tutucusu 3">
            <a:extLst>
              <a:ext uri="{FF2B5EF4-FFF2-40B4-BE49-F238E27FC236}">
                <a16:creationId xmlns:a16="http://schemas.microsoft.com/office/drawing/2014/main" id="{3D03D983-D344-6FD8-DE84-16093BEC76CD}"/>
              </a:ext>
            </a:extLst>
          </p:cNvPr>
          <p:cNvSpPr>
            <a:spLocks noGrp="1"/>
          </p:cNvSpPr>
          <p:nvPr>
            <p:ph type="sldNum" sz="quarter" idx="12"/>
          </p:nvPr>
        </p:nvSpPr>
        <p:spPr/>
        <p:txBody>
          <a:bodyPr/>
          <a:lstStyle/>
          <a:p>
            <a:fld id="{D1D281A5-F182-489E-A2B2-4A5249B51933}" type="slidenum">
              <a:rPr lang="tr-TR" smtClean="0"/>
              <a:t>11</a:t>
            </a:fld>
            <a:endParaRPr lang="tr-TR"/>
          </a:p>
        </p:txBody>
      </p:sp>
    </p:spTree>
    <p:extLst>
      <p:ext uri="{BB962C8B-B14F-4D97-AF65-F5344CB8AC3E}">
        <p14:creationId xmlns:p14="http://schemas.microsoft.com/office/powerpoint/2010/main" val="2066147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09C569-6612-1439-180D-4C5E53184FD9}"/>
              </a:ext>
            </a:extLst>
          </p:cNvPr>
          <p:cNvSpPr>
            <a:spLocks noGrp="1"/>
          </p:cNvSpPr>
          <p:nvPr>
            <p:ph idx="1"/>
          </p:nvPr>
        </p:nvSpPr>
        <p:spPr>
          <a:xfrm>
            <a:off x="1371599" y="334109"/>
            <a:ext cx="10014155" cy="5533292"/>
          </a:xfrm>
        </p:spPr>
        <p:txBody>
          <a:bodyPr>
            <a:normAutofit fontScale="70000" lnSpcReduction="20000"/>
          </a:bodyPr>
          <a:lstStyle/>
          <a:p>
            <a:pPr marL="0" indent="0" algn="ctr">
              <a:buNone/>
            </a:pPr>
            <a:r>
              <a:rPr lang="tr-TR" sz="5700" b="1" dirty="0"/>
              <a:t>2.YEŞİL KOZMETİK TÜKETİMİ</a:t>
            </a:r>
          </a:p>
          <a:p>
            <a:pPr marL="0" indent="0" algn="just">
              <a:buNone/>
            </a:pPr>
            <a:r>
              <a:rPr lang="tr-TR" sz="4600" b="1" i="1" dirty="0">
                <a:solidFill>
                  <a:schemeClr val="accent4">
                    <a:lumMod val="75000"/>
                  </a:schemeClr>
                </a:solidFill>
              </a:rPr>
              <a:t>Yeşil Ambalaj Kavramı</a:t>
            </a:r>
          </a:p>
          <a:p>
            <a:pPr marL="0" indent="0" algn="just">
              <a:buNone/>
            </a:pPr>
            <a:r>
              <a:rPr lang="tr-TR" sz="3200" b="1" dirty="0"/>
              <a:t>Ambalaj tasarımı</a:t>
            </a:r>
            <a:r>
              <a:rPr lang="tr-TR" sz="3200" dirty="0"/>
              <a:t>, ürünün korunması, taşınması ve kullanımı gibi fiziksel işlevlerin yanı sıra; bilgi verme, marka kimliği oluşturma ve tüketici algısını yönlendirme gibi iletişim işlevlerini bir arada sunan yaratıcı bir süreçtir (Çeken, 2024). </a:t>
            </a:r>
          </a:p>
          <a:p>
            <a:pPr marL="0" indent="0" algn="just">
              <a:buNone/>
            </a:pPr>
            <a:r>
              <a:rPr lang="tr-TR" sz="3200" dirty="0"/>
              <a:t>Bu bağlamda </a:t>
            </a:r>
            <a:r>
              <a:rPr lang="tr-TR" sz="3200" b="1" dirty="0"/>
              <a:t>yeşil ambalaj</a:t>
            </a:r>
            <a:r>
              <a:rPr lang="tr-TR" sz="3200" dirty="0"/>
              <a:t>, çevreye duyarlı malzeme ve üretim yöntemleri kullanılarak geliştirilen, geri dönüştürülebilen, yeniden kullanılabilen veya </a:t>
            </a:r>
            <a:r>
              <a:rPr lang="tr-TR" sz="3200" dirty="0" err="1"/>
              <a:t>biyoparçalanabilir</a:t>
            </a:r>
            <a:r>
              <a:rPr lang="tr-TR" sz="3200" dirty="0"/>
              <a:t> özelliklere sahip sürdürülebilir ambalajlama yaklaşımını ifade etmektedir (Ayaz, 2025). </a:t>
            </a:r>
          </a:p>
          <a:p>
            <a:pPr marL="0" indent="0" algn="just">
              <a:buNone/>
            </a:pPr>
            <a:r>
              <a:rPr lang="tr-TR" sz="3200" dirty="0"/>
              <a:t>Yeşil ambalaj uygulamalarında yenilenebilir hammaddelerin kullanılması ve çevreye zarar veren plastik ve fosil kaynaklı malzemelerden kaçınılması önem taşımaktadır (</a:t>
            </a:r>
            <a:r>
              <a:rPr lang="tr-TR" sz="3200" dirty="0" err="1"/>
              <a:t>Djurdjevac</a:t>
            </a:r>
            <a:r>
              <a:rPr lang="tr-TR" sz="3200" dirty="0"/>
              <a:t>, 2019). </a:t>
            </a:r>
          </a:p>
          <a:p>
            <a:pPr marL="0" indent="0" algn="just">
              <a:buNone/>
            </a:pPr>
            <a:r>
              <a:rPr lang="tr-TR" sz="3200" dirty="0"/>
              <a:t>Çevre dostu ambalajlar, </a:t>
            </a:r>
            <a:r>
              <a:rPr lang="tr-TR" sz="3200" dirty="0" err="1"/>
              <a:t>biyoparçalanabilir</a:t>
            </a:r>
            <a:r>
              <a:rPr lang="tr-TR" sz="3200" dirty="0"/>
              <a:t> ve geri dönüştürülebilir/yeniden kullanılabilir ambalajlar olmak üzere iki grupta ele alınmakta; maliyet ve kullanım etkinliği açısından </a:t>
            </a:r>
            <a:r>
              <a:rPr lang="tr-TR" sz="3200" dirty="0" err="1"/>
              <a:t>biyoparçalanabilir</a:t>
            </a:r>
            <a:r>
              <a:rPr lang="tr-TR" sz="3200" dirty="0"/>
              <a:t> ambalajların yaygın olarak tercih edildiği görülmektedir (Singh vd., 2011).</a:t>
            </a:r>
            <a:endParaRPr lang="tr-TR" sz="3200" i="1" dirty="0"/>
          </a:p>
          <a:p>
            <a:pPr marL="0" indent="0">
              <a:buNone/>
            </a:pPr>
            <a:endParaRPr lang="tr-TR" dirty="0"/>
          </a:p>
        </p:txBody>
      </p:sp>
      <p:sp>
        <p:nvSpPr>
          <p:cNvPr id="4" name="Slayt Numarası Yer Tutucusu 3">
            <a:extLst>
              <a:ext uri="{FF2B5EF4-FFF2-40B4-BE49-F238E27FC236}">
                <a16:creationId xmlns:a16="http://schemas.microsoft.com/office/drawing/2014/main" id="{68B3B5C8-B7C2-C9C3-9657-268CE2ACA4AA}"/>
              </a:ext>
            </a:extLst>
          </p:cNvPr>
          <p:cNvSpPr>
            <a:spLocks noGrp="1"/>
          </p:cNvSpPr>
          <p:nvPr>
            <p:ph type="sldNum" sz="quarter" idx="12"/>
          </p:nvPr>
        </p:nvSpPr>
        <p:spPr/>
        <p:txBody>
          <a:bodyPr/>
          <a:lstStyle/>
          <a:p>
            <a:fld id="{D1D281A5-F182-489E-A2B2-4A5249B51933}" type="slidenum">
              <a:rPr lang="tr-TR" smtClean="0"/>
              <a:t>12</a:t>
            </a:fld>
            <a:endParaRPr lang="tr-TR"/>
          </a:p>
        </p:txBody>
      </p:sp>
    </p:spTree>
    <p:extLst>
      <p:ext uri="{BB962C8B-B14F-4D97-AF65-F5344CB8AC3E}">
        <p14:creationId xmlns:p14="http://schemas.microsoft.com/office/powerpoint/2010/main" val="266346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09C569-6612-1439-180D-4C5E53184FD9}"/>
              </a:ext>
            </a:extLst>
          </p:cNvPr>
          <p:cNvSpPr>
            <a:spLocks noGrp="1"/>
          </p:cNvSpPr>
          <p:nvPr>
            <p:ph idx="1"/>
          </p:nvPr>
        </p:nvSpPr>
        <p:spPr>
          <a:xfrm>
            <a:off x="1389184" y="179683"/>
            <a:ext cx="10014155" cy="5533292"/>
          </a:xfrm>
        </p:spPr>
        <p:txBody>
          <a:bodyPr>
            <a:normAutofit/>
          </a:bodyPr>
          <a:lstStyle/>
          <a:p>
            <a:pPr marL="0" indent="0" algn="ctr">
              <a:buNone/>
            </a:pPr>
            <a:r>
              <a:rPr lang="tr-TR" sz="5700" b="1" dirty="0"/>
              <a:t>2.YEŞİL KOZMETİK </a:t>
            </a:r>
            <a:r>
              <a:rPr lang="tr-TR" sz="5700" b="1" dirty="0" smtClean="0"/>
              <a:t>TÜKETİMİ</a:t>
            </a:r>
          </a:p>
          <a:p>
            <a:pPr marL="0" indent="0" algn="ctr">
              <a:buNone/>
            </a:pPr>
            <a:r>
              <a:rPr lang="tr-TR" sz="4600" b="1" i="1" dirty="0" smtClean="0">
                <a:solidFill>
                  <a:schemeClr val="accent4">
                    <a:lumMod val="75000"/>
                  </a:schemeClr>
                </a:solidFill>
              </a:rPr>
              <a:t>Yeşil </a:t>
            </a:r>
            <a:r>
              <a:rPr lang="tr-TR" sz="4600" b="1" i="1" dirty="0">
                <a:solidFill>
                  <a:schemeClr val="accent4">
                    <a:lumMod val="75000"/>
                  </a:schemeClr>
                </a:solidFill>
              </a:rPr>
              <a:t>Ambalaj Kavramı</a:t>
            </a:r>
          </a:p>
          <a:p>
            <a:pPr marL="0" indent="0">
              <a:buNone/>
            </a:pPr>
            <a:endParaRPr lang="tr-TR" dirty="0"/>
          </a:p>
        </p:txBody>
      </p:sp>
      <p:sp>
        <p:nvSpPr>
          <p:cNvPr id="4" name="Slayt Numarası Yer Tutucusu 3">
            <a:extLst>
              <a:ext uri="{FF2B5EF4-FFF2-40B4-BE49-F238E27FC236}">
                <a16:creationId xmlns:a16="http://schemas.microsoft.com/office/drawing/2014/main" id="{68B3B5C8-B7C2-C9C3-9657-268CE2ACA4AA}"/>
              </a:ext>
            </a:extLst>
          </p:cNvPr>
          <p:cNvSpPr>
            <a:spLocks noGrp="1"/>
          </p:cNvSpPr>
          <p:nvPr>
            <p:ph type="sldNum" sz="quarter" idx="12"/>
          </p:nvPr>
        </p:nvSpPr>
        <p:spPr/>
        <p:txBody>
          <a:bodyPr/>
          <a:lstStyle/>
          <a:p>
            <a:fld id="{D1D281A5-F182-489E-A2B2-4A5249B51933}" type="slidenum">
              <a:rPr lang="tr-TR" smtClean="0"/>
              <a:t>13</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024" y="1896983"/>
            <a:ext cx="1318847" cy="2052171"/>
          </a:xfrm>
          <a:prstGeom prst="rect">
            <a:avLst/>
          </a:prstGeom>
        </p:spPr>
      </p:pic>
      <p:sp>
        <p:nvSpPr>
          <p:cNvPr id="5" name="Dikdörtgen 4"/>
          <p:cNvSpPr/>
          <p:nvPr/>
        </p:nvSpPr>
        <p:spPr>
          <a:xfrm>
            <a:off x="3239823" y="1813655"/>
            <a:ext cx="4714286" cy="830997"/>
          </a:xfrm>
          <a:prstGeom prst="rect">
            <a:avLst/>
          </a:prstGeom>
        </p:spPr>
        <p:txBody>
          <a:bodyPr wrap="square">
            <a:spAutoFit/>
          </a:bodyPr>
          <a:lstStyle/>
          <a:p>
            <a:r>
              <a:rPr lang="tr-TR" sz="1600" b="1" dirty="0"/>
              <a:t>ZAO </a:t>
            </a:r>
            <a:r>
              <a:rPr lang="tr-TR" sz="1600" b="1" dirty="0" err="1"/>
              <a:t>Organic</a:t>
            </a:r>
            <a:r>
              <a:rPr lang="tr-TR" sz="1600" b="1" dirty="0"/>
              <a:t> </a:t>
            </a:r>
            <a:r>
              <a:rPr lang="tr-TR" sz="1600" b="1" dirty="0" err="1"/>
              <a:t>Makeup</a:t>
            </a:r>
            <a:endParaRPr lang="tr-TR" sz="1600" b="1" dirty="0"/>
          </a:p>
          <a:p>
            <a:pPr algn="just">
              <a:buFont typeface="Arial" panose="020B0604020202020204" pitchFamily="34" charset="0"/>
              <a:buChar char="•"/>
            </a:pPr>
            <a:r>
              <a:rPr lang="tr-TR" sz="1600" dirty="0"/>
              <a:t>Bambu ambalajlı ve yeniden doldurulabilir makyaj kutuları ile bilinen markadır.</a:t>
            </a:r>
          </a:p>
        </p:txBody>
      </p:sp>
      <p:sp>
        <p:nvSpPr>
          <p:cNvPr id="6" name="Dikdörtgen 5"/>
          <p:cNvSpPr/>
          <p:nvPr/>
        </p:nvSpPr>
        <p:spPr>
          <a:xfrm>
            <a:off x="3201866" y="2644652"/>
            <a:ext cx="4258407" cy="1477328"/>
          </a:xfrm>
          <a:prstGeom prst="rect">
            <a:avLst/>
          </a:prstGeom>
        </p:spPr>
        <p:txBody>
          <a:bodyPr wrap="square">
            <a:spAutoFit/>
          </a:bodyPr>
          <a:lstStyle/>
          <a:p>
            <a:r>
              <a:rPr lang="tr-TR" b="1" dirty="0" err="1"/>
              <a:t>The</a:t>
            </a:r>
            <a:r>
              <a:rPr lang="tr-TR" b="1" dirty="0"/>
              <a:t> </a:t>
            </a:r>
            <a:r>
              <a:rPr lang="tr-TR" b="1" dirty="0" err="1"/>
              <a:t>Honest</a:t>
            </a:r>
            <a:r>
              <a:rPr lang="tr-TR" b="1" dirty="0"/>
              <a:t> </a:t>
            </a:r>
            <a:r>
              <a:rPr lang="tr-TR" b="1" dirty="0" err="1"/>
              <a:t>Company</a:t>
            </a:r>
            <a:endParaRPr lang="tr-TR" b="1" dirty="0"/>
          </a:p>
          <a:p>
            <a:pPr algn="just">
              <a:buFont typeface="Arial" panose="020B0604020202020204" pitchFamily="34" charset="0"/>
              <a:buChar char="•"/>
            </a:pPr>
            <a:r>
              <a:rPr lang="tr-TR" dirty="0"/>
              <a:t>Birçok ürününde geri dönüştürülmüş ve plastikten uzak ambalaj seçeneklerine geçiş yapmıştır bir çok ürünü kağıt bazlı ve cam şişe içerisindedir.</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42" y="4217610"/>
            <a:ext cx="1714500" cy="790575"/>
          </a:xfrm>
          <a:prstGeom prst="rect">
            <a:avLst/>
          </a:prstGeom>
        </p:spPr>
      </p:pic>
      <p:sp>
        <p:nvSpPr>
          <p:cNvPr id="9" name="Dikdörtgen 8"/>
          <p:cNvSpPr/>
          <p:nvPr/>
        </p:nvSpPr>
        <p:spPr>
          <a:xfrm>
            <a:off x="3314557" y="4160701"/>
            <a:ext cx="8002466" cy="1077218"/>
          </a:xfrm>
          <a:prstGeom prst="rect">
            <a:avLst/>
          </a:prstGeom>
        </p:spPr>
        <p:txBody>
          <a:bodyPr wrap="square">
            <a:spAutoFit/>
          </a:bodyPr>
          <a:lstStyle/>
          <a:p>
            <a:r>
              <a:rPr lang="tr-TR" sz="1600" b="1" dirty="0" smtClean="0"/>
              <a:t> 	</a:t>
            </a:r>
            <a:r>
              <a:rPr lang="tr-TR" sz="1600" b="1" dirty="0" err="1" smtClean="0"/>
              <a:t>Deauty</a:t>
            </a:r>
            <a:r>
              <a:rPr lang="tr-TR" sz="1600" b="1" dirty="0" smtClean="0"/>
              <a:t> </a:t>
            </a:r>
            <a:r>
              <a:rPr lang="tr-TR" sz="1600" b="1" dirty="0"/>
              <a:t>Kozmetik</a:t>
            </a:r>
          </a:p>
          <a:p>
            <a:pPr marL="285750" indent="-285750" algn="just">
              <a:buFont typeface="Arial" panose="020B0604020202020204" pitchFamily="34" charset="0"/>
              <a:buChar char="•"/>
            </a:pPr>
            <a:r>
              <a:rPr lang="tr-TR" sz="1600" b="1" dirty="0"/>
              <a:t>“</a:t>
            </a:r>
            <a:r>
              <a:rPr lang="tr-TR" sz="1600" b="1" dirty="0" err="1"/>
              <a:t>beauty</a:t>
            </a:r>
            <a:r>
              <a:rPr lang="tr-TR" sz="1600" b="1" dirty="0"/>
              <a:t> (güzellik)”</a:t>
            </a:r>
            <a:r>
              <a:rPr lang="tr-TR" sz="1600" dirty="0"/>
              <a:t> ve </a:t>
            </a:r>
            <a:r>
              <a:rPr lang="tr-TR" sz="1600" b="1" dirty="0"/>
              <a:t>“</a:t>
            </a:r>
            <a:r>
              <a:rPr lang="tr-TR" sz="1600" b="1" dirty="0" err="1"/>
              <a:t>death</a:t>
            </a:r>
            <a:r>
              <a:rPr lang="tr-TR" sz="1600" b="1" dirty="0"/>
              <a:t> / </a:t>
            </a:r>
            <a:r>
              <a:rPr lang="tr-TR" sz="1600" b="1" dirty="0" err="1"/>
              <a:t>destruction</a:t>
            </a:r>
            <a:r>
              <a:rPr lang="tr-TR" sz="1600" b="1" dirty="0"/>
              <a:t> (yıkım, zarar)”</a:t>
            </a:r>
            <a:r>
              <a:rPr lang="tr-TR" sz="1600" dirty="0"/>
              <a:t> kavramlarının karşıtlığı üzerinden türetilmiş, güzellik anlayışını yalnızca estetik değil; etik, çevresel ve toplumsal sorumluluk boyutlarıyla ele alan bir yaklaşımdır.</a:t>
            </a:r>
          </a:p>
        </p:txBody>
      </p:sp>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2066" y="1904726"/>
            <a:ext cx="2676914" cy="1956655"/>
          </a:xfrm>
          <a:prstGeom prst="rect">
            <a:avLst/>
          </a:prstGeom>
        </p:spPr>
      </p:pic>
      <p:pic>
        <p:nvPicPr>
          <p:cNvPr id="8" name="Resim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13742" y="5276641"/>
            <a:ext cx="1841987" cy="1405938"/>
          </a:xfrm>
          <a:prstGeom prst="rect">
            <a:avLst/>
          </a:prstGeom>
        </p:spPr>
      </p:pic>
      <p:sp>
        <p:nvSpPr>
          <p:cNvPr id="11" name="Dikdörtgen 10"/>
          <p:cNvSpPr/>
          <p:nvPr/>
        </p:nvSpPr>
        <p:spPr>
          <a:xfrm>
            <a:off x="3480287" y="5517641"/>
            <a:ext cx="8013212" cy="830997"/>
          </a:xfrm>
          <a:prstGeom prst="rect">
            <a:avLst/>
          </a:prstGeom>
        </p:spPr>
        <p:txBody>
          <a:bodyPr wrap="square">
            <a:spAutoFit/>
          </a:bodyPr>
          <a:lstStyle/>
          <a:p>
            <a:r>
              <a:rPr lang="tr-TR" sz="1600" dirty="0" err="1"/>
              <a:t>İnglot</a:t>
            </a:r>
            <a:r>
              <a:rPr lang="tr-TR" sz="1600" dirty="0"/>
              <a:t> markası klasik plastik makyaj </a:t>
            </a:r>
            <a:r>
              <a:rPr lang="tr-TR" sz="1600" dirty="0" smtClean="0"/>
              <a:t>ambalajlarından farklı </a:t>
            </a:r>
            <a:r>
              <a:rPr lang="tr-TR" sz="1600" dirty="0"/>
              <a:t>olarak </a:t>
            </a:r>
            <a:r>
              <a:rPr lang="tr-TR" sz="1600" b="1" dirty="0"/>
              <a:t>bambu bazlı ambalaj çözümleri</a:t>
            </a:r>
            <a:r>
              <a:rPr lang="tr-TR" sz="1600" dirty="0"/>
              <a:t> de sunuyor;  </a:t>
            </a:r>
            <a:r>
              <a:rPr lang="tr-TR" sz="1600" dirty="0" smtClean="0"/>
              <a:t>özellikle </a:t>
            </a:r>
            <a:r>
              <a:rPr lang="tr-TR" sz="1600" dirty="0"/>
              <a:t>koleksiyonlarından biri, çevre dostu ve </a:t>
            </a:r>
            <a:r>
              <a:rPr lang="tr-TR" sz="1600" dirty="0" smtClean="0"/>
              <a:t>yeniden </a:t>
            </a:r>
            <a:r>
              <a:rPr lang="tr-TR" sz="1600" dirty="0"/>
              <a:t>kullanılabilir </a:t>
            </a:r>
            <a:r>
              <a:rPr lang="tr-TR" sz="1600" b="1" dirty="0"/>
              <a:t>bambu </a:t>
            </a:r>
            <a:r>
              <a:rPr lang="tr-TR" sz="1600" b="1" dirty="0" smtClean="0"/>
              <a:t>paletlerdir.</a:t>
            </a:r>
            <a:endParaRPr lang="tr-TR" sz="1600" dirty="0"/>
          </a:p>
        </p:txBody>
      </p:sp>
    </p:spTree>
    <p:extLst>
      <p:ext uri="{BB962C8B-B14F-4D97-AF65-F5344CB8AC3E}">
        <p14:creationId xmlns:p14="http://schemas.microsoft.com/office/powerpoint/2010/main" val="1403688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09C569-6612-1439-180D-4C5E53184FD9}"/>
              </a:ext>
            </a:extLst>
          </p:cNvPr>
          <p:cNvSpPr>
            <a:spLocks noGrp="1"/>
          </p:cNvSpPr>
          <p:nvPr>
            <p:ph idx="1"/>
          </p:nvPr>
        </p:nvSpPr>
        <p:spPr>
          <a:xfrm>
            <a:off x="1371599" y="334108"/>
            <a:ext cx="10014155" cy="6119277"/>
          </a:xfrm>
        </p:spPr>
        <p:txBody>
          <a:bodyPr>
            <a:normAutofit fontScale="55000" lnSpcReduction="20000"/>
          </a:bodyPr>
          <a:lstStyle/>
          <a:p>
            <a:pPr marL="0" indent="0" algn="ctr">
              <a:buNone/>
            </a:pPr>
            <a:r>
              <a:rPr lang="tr-TR" sz="7300" b="1" dirty="0"/>
              <a:t>2.YEŞİL KOZMETİK TÜKETİMİ</a:t>
            </a:r>
            <a:endParaRPr lang="tr-TR" sz="7300" b="1" i="1" dirty="0"/>
          </a:p>
          <a:p>
            <a:pPr marL="0" indent="0" algn="just">
              <a:buNone/>
            </a:pPr>
            <a:r>
              <a:rPr lang="tr-TR" sz="5800" b="1" i="1" dirty="0">
                <a:solidFill>
                  <a:schemeClr val="accent4">
                    <a:lumMod val="75000"/>
                  </a:schemeClr>
                </a:solidFill>
              </a:rPr>
              <a:t>Kozmetik Sektöründe Yeşil Ambalajlı Ürün Tercih Etme </a:t>
            </a:r>
          </a:p>
          <a:p>
            <a:pPr marL="0" indent="0" algn="just">
              <a:buNone/>
            </a:pPr>
            <a:r>
              <a:rPr lang="tr-TR" sz="4800" b="1" dirty="0"/>
              <a:t>Yeşil ürün, ürünün tüm yaşam döngüsü boyunca çevresel etkilerin en aza indirilmesini hedefleyen ürünler olarak tanımlanmaktadır </a:t>
            </a:r>
            <a:r>
              <a:rPr lang="tr-TR" sz="4800" dirty="0"/>
              <a:t>(Albino vd., 2009). Literatürde yeşil ürün kavramına ilişkin farklı yaklaşımlar bulunmakla birlikte, bu ürünler genel olarak malzemeye, enerjiye ve kirliliğe odaklanan ürünler şeklinde sınıflandırılmaktadır (</a:t>
            </a:r>
            <a:r>
              <a:rPr lang="tr-TR" sz="4800" dirty="0" err="1"/>
              <a:t>Dangelico</a:t>
            </a:r>
            <a:r>
              <a:rPr lang="tr-TR" sz="4800" dirty="0"/>
              <a:t> ve </a:t>
            </a:r>
            <a:r>
              <a:rPr lang="tr-TR" sz="4800" dirty="0" err="1"/>
              <a:t>Pontrandolfo</a:t>
            </a:r>
            <a:r>
              <a:rPr lang="tr-TR" sz="4800" dirty="0"/>
              <a:t>, 2010).</a:t>
            </a:r>
          </a:p>
          <a:p>
            <a:pPr marL="0" indent="0" algn="just">
              <a:buNone/>
            </a:pPr>
            <a:r>
              <a:rPr lang="tr-TR" sz="4800" b="1" dirty="0"/>
              <a:t>Kozmetik sektöründe yeşil ambalajlı ürünler; geri dönüştürülebilir, yeniden kullanılabilir veya </a:t>
            </a:r>
            <a:r>
              <a:rPr lang="tr-TR" sz="4800" b="1" dirty="0" err="1"/>
              <a:t>biyoparçalanabilir</a:t>
            </a:r>
            <a:r>
              <a:rPr lang="tr-TR" sz="4800" b="1" dirty="0"/>
              <a:t> malzemelerden üretilen, enerji verimliliği sağlayan ve çevresel kirliliği azaltmayı hedefleyen ambalajlara sahip ürünler olarak değerlendirilmektedir. </a:t>
            </a:r>
            <a:r>
              <a:rPr lang="tr-TR" sz="4800" dirty="0"/>
              <a:t>Bu bağlamda yeşil satın alma niyeti, tüketicilerin çevresel duyarlılıkları doğrultusunda geleneksel ürünler yerine çevre dostu ambalaj özelliklerine sahip kozmetik ürünleri tercih etme eğilimini ifade etmektedir (</a:t>
            </a:r>
            <a:r>
              <a:rPr lang="tr-TR" sz="4800" dirty="0" err="1"/>
              <a:t>Chen</a:t>
            </a:r>
            <a:r>
              <a:rPr lang="tr-TR" sz="4800" dirty="0"/>
              <a:t> ve </a:t>
            </a:r>
            <a:r>
              <a:rPr lang="tr-TR" sz="4800" dirty="0" err="1"/>
              <a:t>Chang</a:t>
            </a:r>
            <a:r>
              <a:rPr lang="tr-TR" sz="4800" dirty="0"/>
              <a:t>, 2012; </a:t>
            </a:r>
            <a:r>
              <a:rPr lang="tr-TR" sz="4800" dirty="0" err="1"/>
              <a:t>Rashid</a:t>
            </a:r>
            <a:r>
              <a:rPr lang="tr-TR" sz="4800" dirty="0"/>
              <a:t>, 2009).</a:t>
            </a:r>
            <a:endParaRPr lang="tr-TR" sz="4600" b="1" i="1" dirty="0"/>
          </a:p>
          <a:p>
            <a:pPr marL="0" indent="0">
              <a:buNone/>
            </a:pPr>
            <a:endParaRPr lang="tr-TR" dirty="0"/>
          </a:p>
        </p:txBody>
      </p:sp>
      <p:sp>
        <p:nvSpPr>
          <p:cNvPr id="4" name="Slayt Numarası Yer Tutucusu 3">
            <a:extLst>
              <a:ext uri="{FF2B5EF4-FFF2-40B4-BE49-F238E27FC236}">
                <a16:creationId xmlns:a16="http://schemas.microsoft.com/office/drawing/2014/main" id="{68B3B5C8-B7C2-C9C3-9657-268CE2ACA4AA}"/>
              </a:ext>
            </a:extLst>
          </p:cNvPr>
          <p:cNvSpPr>
            <a:spLocks noGrp="1"/>
          </p:cNvSpPr>
          <p:nvPr>
            <p:ph type="sldNum" sz="quarter" idx="12"/>
          </p:nvPr>
        </p:nvSpPr>
        <p:spPr/>
        <p:txBody>
          <a:bodyPr/>
          <a:lstStyle/>
          <a:p>
            <a:fld id="{D1D281A5-F182-489E-A2B2-4A5249B51933}" type="slidenum">
              <a:rPr lang="tr-TR" smtClean="0"/>
              <a:t>14</a:t>
            </a:fld>
            <a:endParaRPr lang="tr-TR"/>
          </a:p>
        </p:txBody>
      </p:sp>
    </p:spTree>
    <p:extLst>
      <p:ext uri="{BB962C8B-B14F-4D97-AF65-F5344CB8AC3E}">
        <p14:creationId xmlns:p14="http://schemas.microsoft.com/office/powerpoint/2010/main" val="4239519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109C569-6612-1439-180D-4C5E53184FD9}"/>
              </a:ext>
            </a:extLst>
          </p:cNvPr>
          <p:cNvSpPr>
            <a:spLocks noGrp="1"/>
          </p:cNvSpPr>
          <p:nvPr>
            <p:ph idx="1"/>
          </p:nvPr>
        </p:nvSpPr>
        <p:spPr>
          <a:xfrm>
            <a:off x="1371599" y="334108"/>
            <a:ext cx="10014155" cy="6119277"/>
          </a:xfrm>
        </p:spPr>
        <p:txBody>
          <a:bodyPr>
            <a:normAutofit/>
          </a:bodyPr>
          <a:lstStyle/>
          <a:p>
            <a:pPr marL="0" indent="0" algn="ctr">
              <a:buNone/>
            </a:pPr>
            <a:r>
              <a:rPr lang="tr-TR" sz="4000" b="1" dirty="0"/>
              <a:t>2.YEŞİL KOZMETİK TÜKETİMİ</a:t>
            </a:r>
            <a:endParaRPr lang="tr-TR" sz="4000" b="1" i="1" dirty="0"/>
          </a:p>
          <a:p>
            <a:pPr marL="0" indent="0" algn="just">
              <a:buNone/>
            </a:pPr>
            <a:r>
              <a:rPr lang="tr-TR" sz="3200" b="1" i="1" dirty="0">
                <a:solidFill>
                  <a:schemeClr val="accent4">
                    <a:lumMod val="75000"/>
                  </a:schemeClr>
                </a:solidFill>
              </a:rPr>
              <a:t>Kozmetik Sektöründe Yeşil Ambalajlı Ürün Tercih Etme </a:t>
            </a:r>
          </a:p>
          <a:p>
            <a:pPr marL="0" indent="0">
              <a:buNone/>
            </a:pPr>
            <a:endParaRPr lang="tr-TR" dirty="0"/>
          </a:p>
        </p:txBody>
      </p:sp>
      <p:sp>
        <p:nvSpPr>
          <p:cNvPr id="4" name="Slayt Numarası Yer Tutucusu 3">
            <a:extLst>
              <a:ext uri="{FF2B5EF4-FFF2-40B4-BE49-F238E27FC236}">
                <a16:creationId xmlns:a16="http://schemas.microsoft.com/office/drawing/2014/main" id="{68B3B5C8-B7C2-C9C3-9657-268CE2ACA4AA}"/>
              </a:ext>
            </a:extLst>
          </p:cNvPr>
          <p:cNvSpPr>
            <a:spLocks noGrp="1"/>
          </p:cNvSpPr>
          <p:nvPr>
            <p:ph type="sldNum" sz="quarter" idx="12"/>
          </p:nvPr>
        </p:nvSpPr>
        <p:spPr/>
        <p:txBody>
          <a:bodyPr/>
          <a:lstStyle/>
          <a:p>
            <a:fld id="{D1D281A5-F182-489E-A2B2-4A5249B51933}" type="slidenum">
              <a:rPr lang="tr-TR" smtClean="0"/>
              <a:t>15</a:t>
            </a:fld>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367" y="1826899"/>
            <a:ext cx="1571625" cy="771525"/>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821" y="1703001"/>
            <a:ext cx="3071747" cy="1234819"/>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3830" y="3069410"/>
            <a:ext cx="7209692" cy="1707332"/>
          </a:xfrm>
          <a:prstGeom prst="rect">
            <a:avLst/>
          </a:prstGeom>
        </p:spPr>
      </p:pic>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8841" y="5116138"/>
            <a:ext cx="8779851" cy="1337247"/>
          </a:xfrm>
          <a:prstGeom prst="rect">
            <a:avLst/>
          </a:prstGeom>
        </p:spPr>
      </p:pic>
    </p:spTree>
    <p:extLst>
      <p:ext uri="{BB962C8B-B14F-4D97-AF65-F5344CB8AC3E}">
        <p14:creationId xmlns:p14="http://schemas.microsoft.com/office/powerpoint/2010/main" val="3852449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68E7F8-6238-E5FD-E106-E757391A3B67}"/>
              </a:ext>
            </a:extLst>
          </p:cNvPr>
          <p:cNvSpPr>
            <a:spLocks noGrp="1"/>
          </p:cNvSpPr>
          <p:nvPr>
            <p:ph idx="1"/>
          </p:nvPr>
        </p:nvSpPr>
        <p:spPr>
          <a:xfrm>
            <a:off x="1204546" y="297236"/>
            <a:ext cx="9964994" cy="5690326"/>
          </a:xfrm>
        </p:spPr>
        <p:txBody>
          <a:bodyPr>
            <a:normAutofit fontScale="70000" lnSpcReduction="20000"/>
          </a:bodyPr>
          <a:lstStyle/>
          <a:p>
            <a:pPr marL="0" lvl="0" indent="0">
              <a:buNone/>
            </a:pPr>
            <a:r>
              <a:rPr lang="tr-TR" sz="4700" b="1" dirty="0"/>
              <a:t>TEORİK DAYANAK – NORM AKTİVASYON MODELİ (NAM)</a:t>
            </a:r>
            <a:endParaRPr lang="tr-TR" sz="4700" dirty="0"/>
          </a:p>
          <a:p>
            <a:pPr marL="0" indent="0" algn="just">
              <a:buNone/>
            </a:pPr>
            <a:r>
              <a:rPr lang="tr-TR" sz="4100" b="1" i="1" dirty="0">
                <a:solidFill>
                  <a:schemeClr val="accent4">
                    <a:lumMod val="75000"/>
                  </a:schemeClr>
                </a:solidFill>
              </a:rPr>
              <a:t>Norm Aktivasyon Teorisi Kavramı</a:t>
            </a:r>
          </a:p>
          <a:p>
            <a:r>
              <a:rPr lang="tr-TR" sz="3200" b="1" dirty="0"/>
              <a:t>Sonuçların Farkındalığı </a:t>
            </a:r>
            <a:r>
              <a:rPr lang="tr-TR" sz="3200" dirty="0"/>
              <a:t>(</a:t>
            </a:r>
            <a:r>
              <a:rPr lang="tr-TR" sz="3200" b="1" dirty="0" err="1"/>
              <a:t>Awareness</a:t>
            </a:r>
            <a:r>
              <a:rPr lang="tr-TR" sz="3200" b="1" dirty="0"/>
              <a:t> of </a:t>
            </a:r>
            <a:r>
              <a:rPr lang="tr-TR" sz="3200" b="1" dirty="0" err="1"/>
              <a:t>Consequences</a:t>
            </a:r>
            <a:r>
              <a:rPr lang="tr-TR" sz="3200" b="1" dirty="0"/>
              <a:t> – AC</a:t>
            </a:r>
            <a:r>
              <a:rPr lang="tr-TR" sz="3200" dirty="0"/>
              <a:t>)</a:t>
            </a:r>
          </a:p>
          <a:p>
            <a:pPr marL="0" indent="0">
              <a:buNone/>
            </a:pPr>
            <a:r>
              <a:rPr lang="tr-TR" sz="3200" b="1" dirty="0"/>
              <a:t>Tanım:</a:t>
            </a:r>
            <a:r>
              <a:rPr lang="tr-TR" sz="3200" dirty="0"/>
              <a:t/>
            </a:r>
            <a:br>
              <a:rPr lang="tr-TR" sz="3200" dirty="0"/>
            </a:br>
            <a:r>
              <a:rPr lang="tr-TR" sz="3200" dirty="0"/>
              <a:t>Bireyin, belirli bir davranışın </a:t>
            </a:r>
            <a:r>
              <a:rPr lang="tr-TR" sz="3200" b="1" dirty="0"/>
              <a:t>çevre, toplum veya diğer insanlar üzerinde yaratacağı olumlu ya da olumsuz sonuçların farkında olmasıdır</a:t>
            </a:r>
            <a:r>
              <a:rPr lang="tr-TR" sz="3200" dirty="0"/>
              <a:t>.</a:t>
            </a:r>
          </a:p>
          <a:p>
            <a:pPr marL="0" indent="0">
              <a:buNone/>
            </a:pPr>
            <a:endParaRPr lang="tr-TR" sz="3200" dirty="0"/>
          </a:p>
          <a:p>
            <a:r>
              <a:rPr lang="tr-TR" sz="3200" b="1" dirty="0"/>
              <a:t>Sorumluluğun Atfedilmesi </a:t>
            </a:r>
            <a:r>
              <a:rPr lang="tr-TR" sz="3200" dirty="0"/>
              <a:t>(</a:t>
            </a:r>
            <a:r>
              <a:rPr lang="tr-TR" sz="3200" b="1" dirty="0" err="1"/>
              <a:t>Ascription</a:t>
            </a:r>
            <a:r>
              <a:rPr lang="tr-TR" sz="3200" b="1" dirty="0"/>
              <a:t> of </a:t>
            </a:r>
            <a:r>
              <a:rPr lang="tr-TR" sz="3200" b="1" dirty="0" err="1"/>
              <a:t>Responsibility</a:t>
            </a:r>
            <a:r>
              <a:rPr lang="tr-TR" sz="3200" b="1" dirty="0"/>
              <a:t> – AR</a:t>
            </a:r>
            <a:r>
              <a:rPr lang="tr-TR" sz="3200" dirty="0"/>
              <a:t>)</a:t>
            </a:r>
          </a:p>
          <a:p>
            <a:pPr marL="0" indent="0">
              <a:buNone/>
            </a:pPr>
            <a:r>
              <a:rPr lang="tr-TR" sz="3200" b="1" dirty="0"/>
              <a:t>Tanım:</a:t>
            </a:r>
            <a:r>
              <a:rPr lang="tr-TR" sz="3200" dirty="0"/>
              <a:t/>
            </a:r>
            <a:br>
              <a:rPr lang="tr-TR" sz="3200" dirty="0"/>
            </a:br>
            <a:r>
              <a:rPr lang="tr-TR" sz="3200" dirty="0"/>
              <a:t>Bireyin, ortaya çıkan çevresel veya toplumsal sorunlarda </a:t>
            </a:r>
            <a:r>
              <a:rPr lang="tr-TR" sz="3200" b="1" dirty="0"/>
              <a:t>kendi davranışlarının da payı olduğunu kabul etmesi</a:t>
            </a:r>
            <a:r>
              <a:rPr lang="tr-TR" sz="3200" dirty="0"/>
              <a:t> ve kendini sorumlu hissetmesidir.</a:t>
            </a:r>
          </a:p>
          <a:p>
            <a:pPr marL="0" indent="0">
              <a:buNone/>
            </a:pPr>
            <a:endParaRPr lang="tr-TR" sz="3200" dirty="0"/>
          </a:p>
          <a:p>
            <a:r>
              <a:rPr lang="tr-TR" sz="3200" b="1" dirty="0"/>
              <a:t>Kişisel Norm </a:t>
            </a:r>
            <a:r>
              <a:rPr lang="tr-TR" sz="3200" dirty="0"/>
              <a:t>(</a:t>
            </a:r>
            <a:r>
              <a:rPr lang="tr-TR" sz="3200" b="1" dirty="0" err="1"/>
              <a:t>Personal</a:t>
            </a:r>
            <a:r>
              <a:rPr lang="tr-TR" sz="3200" b="1" dirty="0"/>
              <a:t> Norm – PN</a:t>
            </a:r>
            <a:r>
              <a:rPr lang="tr-TR" sz="3200" dirty="0"/>
              <a:t>)</a:t>
            </a:r>
          </a:p>
          <a:p>
            <a:pPr marL="0" indent="0">
              <a:buNone/>
            </a:pPr>
            <a:r>
              <a:rPr lang="tr-TR" sz="3200" b="1" dirty="0"/>
              <a:t>Tanım:</a:t>
            </a:r>
            <a:r>
              <a:rPr lang="tr-TR" sz="3200" dirty="0"/>
              <a:t/>
            </a:r>
            <a:br>
              <a:rPr lang="tr-TR" sz="3200" dirty="0"/>
            </a:br>
            <a:r>
              <a:rPr lang="tr-TR" sz="3200" dirty="0"/>
              <a:t>Bireyin, bir davranışı sergilemeye yönelik </a:t>
            </a:r>
            <a:r>
              <a:rPr lang="tr-TR" sz="3200" b="1" dirty="0"/>
              <a:t>içsel ahlaki yükümlülük ve vicdani sorumluluk hissetmesidir</a:t>
            </a:r>
            <a:r>
              <a:rPr lang="tr-TR" sz="3200" dirty="0"/>
              <a:t>.</a:t>
            </a:r>
          </a:p>
          <a:p>
            <a:pPr marL="0" indent="0">
              <a:buNone/>
            </a:pPr>
            <a:endParaRPr lang="tr-TR" sz="3200" dirty="0"/>
          </a:p>
          <a:p>
            <a:pPr marL="0" indent="0">
              <a:buNone/>
            </a:pPr>
            <a:endParaRPr lang="tr-TR" sz="3200" dirty="0"/>
          </a:p>
        </p:txBody>
      </p:sp>
      <p:sp>
        <p:nvSpPr>
          <p:cNvPr id="4" name="Slayt Numarası Yer Tutucusu 3">
            <a:extLst>
              <a:ext uri="{FF2B5EF4-FFF2-40B4-BE49-F238E27FC236}">
                <a16:creationId xmlns:a16="http://schemas.microsoft.com/office/drawing/2014/main" id="{D92E7DF0-8198-6112-BF31-41DAA9C0BD3B}"/>
              </a:ext>
            </a:extLst>
          </p:cNvPr>
          <p:cNvSpPr>
            <a:spLocks noGrp="1"/>
          </p:cNvSpPr>
          <p:nvPr>
            <p:ph type="sldNum" sz="quarter" idx="12"/>
          </p:nvPr>
        </p:nvSpPr>
        <p:spPr/>
        <p:txBody>
          <a:bodyPr/>
          <a:lstStyle/>
          <a:p>
            <a:fld id="{D1D281A5-F182-489E-A2B2-4A5249B51933}" type="slidenum">
              <a:rPr lang="tr-TR" smtClean="0"/>
              <a:t>16</a:t>
            </a:fld>
            <a:endParaRPr lang="tr-TR"/>
          </a:p>
        </p:txBody>
      </p:sp>
    </p:spTree>
    <p:extLst>
      <p:ext uri="{BB962C8B-B14F-4D97-AF65-F5344CB8AC3E}">
        <p14:creationId xmlns:p14="http://schemas.microsoft.com/office/powerpoint/2010/main" val="104758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68E7F8-6238-E5FD-E106-E757391A3B67}"/>
              </a:ext>
            </a:extLst>
          </p:cNvPr>
          <p:cNvSpPr>
            <a:spLocks noGrp="1"/>
          </p:cNvSpPr>
          <p:nvPr>
            <p:ph idx="1"/>
          </p:nvPr>
        </p:nvSpPr>
        <p:spPr>
          <a:xfrm>
            <a:off x="1371600" y="648929"/>
            <a:ext cx="9964994" cy="5218471"/>
          </a:xfrm>
        </p:spPr>
        <p:txBody>
          <a:bodyPr>
            <a:normAutofit fontScale="77500" lnSpcReduction="20000"/>
          </a:bodyPr>
          <a:lstStyle/>
          <a:p>
            <a:pPr marL="0" lvl="0" indent="0">
              <a:buNone/>
            </a:pPr>
            <a:r>
              <a:rPr lang="tr-TR" sz="4700" b="1" dirty="0"/>
              <a:t>3. TEORİK DAYANAK – NORM AKTİVASYON MODELİ (NAM)</a:t>
            </a:r>
            <a:endParaRPr lang="tr-TR" sz="4700" dirty="0"/>
          </a:p>
          <a:p>
            <a:pPr marL="0" indent="0" algn="just">
              <a:buNone/>
            </a:pPr>
            <a:r>
              <a:rPr lang="tr-TR" sz="4100" b="1" i="1" dirty="0">
                <a:solidFill>
                  <a:schemeClr val="accent4">
                    <a:lumMod val="75000"/>
                  </a:schemeClr>
                </a:solidFill>
              </a:rPr>
              <a:t>Norm Aktivasyon Teorisi Kavramı</a:t>
            </a:r>
          </a:p>
          <a:p>
            <a:pPr marL="0" indent="0" algn="just">
              <a:buNone/>
            </a:pPr>
            <a:r>
              <a:rPr lang="tr-TR" sz="3200" b="1" dirty="0"/>
              <a:t>Norm Aktivasyon Teorisi (NAT)</a:t>
            </a:r>
            <a:r>
              <a:rPr lang="tr-TR" sz="3200" dirty="0"/>
              <a:t>, bireylerin özgecil ve çevre dostu davranışlarını açıklamak amacıyla </a:t>
            </a:r>
            <a:r>
              <a:rPr lang="tr-TR" sz="3200" dirty="0" err="1"/>
              <a:t>Schwartz</a:t>
            </a:r>
            <a:r>
              <a:rPr lang="tr-TR" sz="3200" dirty="0"/>
              <a:t> (1977) tarafından geliştirilmiş bir kuramsal çerçevedir. Teoriye göre, toplumsal fayda sağlayan davranışların ortaya çıkabilmesi, bireylerin ahlaki yükümlülük duygusunu ifade eden </a:t>
            </a:r>
            <a:r>
              <a:rPr lang="tr-TR" sz="3200" b="1" dirty="0"/>
              <a:t>kişisel normların</a:t>
            </a:r>
            <a:r>
              <a:rPr lang="tr-TR" sz="3200" dirty="0"/>
              <a:t> harekete geçirilmesine bağlıdır (</a:t>
            </a:r>
            <a:r>
              <a:rPr lang="tr-TR" sz="3200" dirty="0" err="1"/>
              <a:t>Tuğer</a:t>
            </a:r>
            <a:r>
              <a:rPr lang="tr-TR" sz="3200" dirty="0"/>
              <a:t> vd., 2018). </a:t>
            </a:r>
          </a:p>
          <a:p>
            <a:pPr marL="0" indent="0" algn="just">
              <a:buNone/>
            </a:pPr>
            <a:r>
              <a:rPr lang="tr-TR" sz="3200" dirty="0"/>
              <a:t>NAT modeli; </a:t>
            </a:r>
            <a:r>
              <a:rPr lang="tr-TR" sz="3200" b="1" dirty="0"/>
              <a:t>kişisel norm</a:t>
            </a:r>
            <a:r>
              <a:rPr lang="tr-TR" sz="3200" dirty="0"/>
              <a:t>, </a:t>
            </a:r>
            <a:r>
              <a:rPr lang="tr-TR" sz="3200" b="1" dirty="0"/>
              <a:t>sonuçların farkındalığı</a:t>
            </a:r>
            <a:r>
              <a:rPr lang="tr-TR" sz="3200" dirty="0"/>
              <a:t> ve </a:t>
            </a:r>
            <a:r>
              <a:rPr lang="tr-TR" sz="3200" b="1" dirty="0"/>
              <a:t>sorumluluk atfetme</a:t>
            </a:r>
            <a:r>
              <a:rPr lang="tr-TR" sz="3200" dirty="0"/>
              <a:t> olmak üzere üç temel bileşenden oluşmakta olup, bireyin davranışlarının toplumsal ve çevresel sonuçlarının bilincinde olması ve bu sonuçlardan kendini sorumlu hissetmesi, çevre yanlısı davranışların sergilenmesini desteklemektedir (</a:t>
            </a:r>
            <a:r>
              <a:rPr lang="tr-TR" sz="3200" dirty="0" err="1"/>
              <a:t>Schwartz</a:t>
            </a:r>
            <a:r>
              <a:rPr lang="tr-TR" sz="3200" dirty="0"/>
              <a:t> ve </a:t>
            </a:r>
            <a:r>
              <a:rPr lang="tr-TR" sz="3200" dirty="0" err="1"/>
              <a:t>Howard</a:t>
            </a:r>
            <a:r>
              <a:rPr lang="tr-TR" sz="3200" dirty="0"/>
              <a:t>, 1981; De </a:t>
            </a:r>
            <a:r>
              <a:rPr lang="tr-TR" sz="3200" dirty="0" err="1"/>
              <a:t>Groot</a:t>
            </a:r>
            <a:r>
              <a:rPr lang="tr-TR" sz="3200" dirty="0"/>
              <a:t> ve </a:t>
            </a:r>
            <a:r>
              <a:rPr lang="tr-TR" sz="3200" dirty="0" err="1"/>
              <a:t>Steg</a:t>
            </a:r>
            <a:r>
              <a:rPr lang="tr-TR" sz="3200" dirty="0"/>
              <a:t>, 2009; Ding vd., 2023).</a:t>
            </a:r>
            <a:endParaRPr lang="tr-TR" sz="3200" i="1" dirty="0">
              <a:solidFill>
                <a:schemeClr val="accent4">
                  <a:lumMod val="75000"/>
                </a:schemeClr>
              </a:solidFill>
            </a:endParaRPr>
          </a:p>
        </p:txBody>
      </p:sp>
      <p:sp>
        <p:nvSpPr>
          <p:cNvPr id="4" name="Slayt Numarası Yer Tutucusu 3">
            <a:extLst>
              <a:ext uri="{FF2B5EF4-FFF2-40B4-BE49-F238E27FC236}">
                <a16:creationId xmlns:a16="http://schemas.microsoft.com/office/drawing/2014/main" id="{D92E7DF0-8198-6112-BF31-41DAA9C0BD3B}"/>
              </a:ext>
            </a:extLst>
          </p:cNvPr>
          <p:cNvSpPr>
            <a:spLocks noGrp="1"/>
          </p:cNvSpPr>
          <p:nvPr>
            <p:ph type="sldNum" sz="quarter" idx="12"/>
          </p:nvPr>
        </p:nvSpPr>
        <p:spPr/>
        <p:txBody>
          <a:bodyPr/>
          <a:lstStyle/>
          <a:p>
            <a:fld id="{D1D281A5-F182-489E-A2B2-4A5249B51933}" type="slidenum">
              <a:rPr lang="tr-TR" smtClean="0"/>
              <a:t>17</a:t>
            </a:fld>
            <a:endParaRPr lang="tr-TR"/>
          </a:p>
        </p:txBody>
      </p:sp>
    </p:spTree>
    <p:extLst>
      <p:ext uri="{BB962C8B-B14F-4D97-AF65-F5344CB8AC3E}">
        <p14:creationId xmlns:p14="http://schemas.microsoft.com/office/powerpoint/2010/main" val="4142274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68E7F8-6238-E5FD-E106-E757391A3B67}"/>
              </a:ext>
            </a:extLst>
          </p:cNvPr>
          <p:cNvSpPr>
            <a:spLocks noGrp="1"/>
          </p:cNvSpPr>
          <p:nvPr>
            <p:ph idx="1"/>
          </p:nvPr>
        </p:nvSpPr>
        <p:spPr>
          <a:xfrm>
            <a:off x="1371600" y="648929"/>
            <a:ext cx="9964994" cy="5218471"/>
          </a:xfrm>
        </p:spPr>
        <p:txBody>
          <a:bodyPr>
            <a:normAutofit fontScale="70000" lnSpcReduction="20000"/>
          </a:bodyPr>
          <a:lstStyle/>
          <a:p>
            <a:pPr marL="0" lvl="0" indent="0">
              <a:buNone/>
            </a:pPr>
            <a:r>
              <a:rPr lang="tr-TR" sz="4700" b="1" dirty="0"/>
              <a:t>TEORİK DAYANAK – NORM AKTİVASYON MODELİ (NAM)</a:t>
            </a:r>
            <a:endParaRPr lang="tr-TR" sz="4700" dirty="0"/>
          </a:p>
          <a:p>
            <a:pPr marL="0" indent="0" algn="just">
              <a:buNone/>
            </a:pPr>
            <a:r>
              <a:rPr lang="tr-TR" sz="4100" b="1" i="1" dirty="0">
                <a:solidFill>
                  <a:schemeClr val="accent4">
                    <a:lumMod val="75000"/>
                  </a:schemeClr>
                </a:solidFill>
              </a:rPr>
              <a:t>Norm Aktivasyon Teorisi Kavramı</a:t>
            </a:r>
          </a:p>
          <a:p>
            <a:pPr marL="0" indent="0" algn="just">
              <a:buNone/>
            </a:pPr>
            <a:r>
              <a:rPr lang="tr-TR" sz="3200" b="1" dirty="0"/>
              <a:t>Norm Aktivasyon Teorisi (NAT)</a:t>
            </a:r>
            <a:r>
              <a:rPr lang="tr-TR" sz="3200" dirty="0"/>
              <a:t>, kişisel normların çevreye yönelik olumlu davranışlara dönüşümünü açıklayan ve farklı disiplinlerde yaygın olarak kullanılan temel bir kuramsal yaklaşımdır (</a:t>
            </a:r>
            <a:r>
              <a:rPr lang="tr-TR" sz="3200" dirty="0" err="1"/>
              <a:t>Groot</a:t>
            </a:r>
            <a:r>
              <a:rPr lang="tr-TR" sz="3200" dirty="0"/>
              <a:t> ve </a:t>
            </a:r>
            <a:r>
              <a:rPr lang="tr-TR" sz="3200" dirty="0" err="1"/>
              <a:t>Steg</a:t>
            </a:r>
            <a:r>
              <a:rPr lang="tr-TR" sz="3200" dirty="0"/>
              <a:t>, 2009; </a:t>
            </a:r>
            <a:r>
              <a:rPr lang="tr-TR" sz="3200" dirty="0" err="1"/>
              <a:t>Setiawan</a:t>
            </a:r>
            <a:r>
              <a:rPr lang="tr-TR" sz="3200" dirty="0"/>
              <a:t> vd., 2020; Yan ve </a:t>
            </a:r>
            <a:r>
              <a:rPr lang="tr-TR" sz="3200" dirty="0" err="1"/>
              <a:t>Chai</a:t>
            </a:r>
            <a:r>
              <a:rPr lang="tr-TR" sz="3200" dirty="0"/>
              <a:t>, 2021). </a:t>
            </a:r>
          </a:p>
          <a:p>
            <a:pPr marL="0" indent="0" algn="just">
              <a:buNone/>
            </a:pPr>
            <a:r>
              <a:rPr lang="tr-TR" sz="3200" dirty="0"/>
              <a:t>Modelde </a:t>
            </a:r>
            <a:r>
              <a:rPr lang="tr-TR" sz="3200" b="1" dirty="0"/>
              <a:t>kişisel normlar</a:t>
            </a:r>
            <a:r>
              <a:rPr lang="tr-TR" sz="3200" dirty="0"/>
              <a:t>, bireyin belirli davranışları gerçekleştirmeye veya kaçınmaya yönelik hissettiği içsel ve ahlaki sorumluluğu ifade etmektedir (</a:t>
            </a:r>
            <a:r>
              <a:rPr lang="tr-TR" sz="3200" dirty="0" err="1"/>
              <a:t>Schwartz</a:t>
            </a:r>
            <a:r>
              <a:rPr lang="tr-TR" sz="3200" dirty="0"/>
              <a:t> ve </a:t>
            </a:r>
            <a:r>
              <a:rPr lang="tr-TR" sz="3200" dirty="0" err="1"/>
              <a:t>Howard</a:t>
            </a:r>
            <a:r>
              <a:rPr lang="tr-TR" sz="3200" dirty="0"/>
              <a:t>, 1981; Yan vd., 2021). </a:t>
            </a:r>
          </a:p>
          <a:p>
            <a:pPr marL="0" indent="0" algn="just">
              <a:buNone/>
            </a:pPr>
            <a:r>
              <a:rPr lang="tr-TR" sz="3200" dirty="0"/>
              <a:t>NAT üç temel bileşenden oluşmaktadır: </a:t>
            </a:r>
            <a:r>
              <a:rPr lang="tr-TR" sz="3200" b="1" dirty="0"/>
              <a:t>sonuçların farkındalığı</a:t>
            </a:r>
            <a:r>
              <a:rPr lang="tr-TR" sz="3200" dirty="0"/>
              <a:t>, bireyin </a:t>
            </a:r>
            <a:r>
              <a:rPr lang="tr-TR" sz="3200" dirty="0" err="1"/>
              <a:t>prososyal</a:t>
            </a:r>
            <a:r>
              <a:rPr lang="tr-TR" sz="3200" dirty="0"/>
              <a:t> davranmamanın olası olumsuz sonuçlarının bilincinde olmasını; </a:t>
            </a:r>
            <a:r>
              <a:rPr lang="tr-TR" sz="3200" b="1" dirty="0"/>
              <a:t>sorumluluk atfetme</a:t>
            </a:r>
            <a:r>
              <a:rPr lang="tr-TR" sz="3200" dirty="0"/>
              <a:t> ise bu sonuçlardan kendini sorumlu hissetmesini ifade eder. Bu bilişsel süreçler, </a:t>
            </a:r>
            <a:r>
              <a:rPr lang="tr-TR" sz="3200" b="1" dirty="0"/>
              <a:t>kişisel normların </a:t>
            </a:r>
            <a:r>
              <a:rPr lang="tr-TR" sz="3200" dirty="0"/>
              <a:t>aktive edilerek çevre yanlısı davranışların ortaya çıkmasını sağlamaktadır (</a:t>
            </a:r>
            <a:r>
              <a:rPr lang="tr-TR" sz="3200" dirty="0" err="1"/>
              <a:t>Steg</a:t>
            </a:r>
            <a:r>
              <a:rPr lang="tr-TR" sz="3200" dirty="0"/>
              <a:t> ve De </a:t>
            </a:r>
            <a:r>
              <a:rPr lang="tr-TR" sz="3200" dirty="0" err="1"/>
              <a:t>Groot</a:t>
            </a:r>
            <a:r>
              <a:rPr lang="tr-TR" sz="3200" dirty="0"/>
              <a:t>, 2010).</a:t>
            </a:r>
            <a:endParaRPr lang="tr-TR" sz="3200" i="1" dirty="0">
              <a:solidFill>
                <a:schemeClr val="accent4">
                  <a:lumMod val="75000"/>
                </a:schemeClr>
              </a:solidFill>
            </a:endParaRPr>
          </a:p>
        </p:txBody>
      </p:sp>
      <p:sp>
        <p:nvSpPr>
          <p:cNvPr id="4" name="Slayt Numarası Yer Tutucusu 3">
            <a:extLst>
              <a:ext uri="{FF2B5EF4-FFF2-40B4-BE49-F238E27FC236}">
                <a16:creationId xmlns:a16="http://schemas.microsoft.com/office/drawing/2014/main" id="{D92E7DF0-8198-6112-BF31-41DAA9C0BD3B}"/>
              </a:ext>
            </a:extLst>
          </p:cNvPr>
          <p:cNvSpPr>
            <a:spLocks noGrp="1"/>
          </p:cNvSpPr>
          <p:nvPr>
            <p:ph type="sldNum" sz="quarter" idx="12"/>
          </p:nvPr>
        </p:nvSpPr>
        <p:spPr/>
        <p:txBody>
          <a:bodyPr/>
          <a:lstStyle/>
          <a:p>
            <a:fld id="{D1D281A5-F182-489E-A2B2-4A5249B51933}" type="slidenum">
              <a:rPr lang="tr-TR" smtClean="0"/>
              <a:t>18</a:t>
            </a:fld>
            <a:endParaRPr lang="tr-TR"/>
          </a:p>
        </p:txBody>
      </p:sp>
    </p:spTree>
    <p:extLst>
      <p:ext uri="{BB962C8B-B14F-4D97-AF65-F5344CB8AC3E}">
        <p14:creationId xmlns:p14="http://schemas.microsoft.com/office/powerpoint/2010/main" val="794511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768E7F8-6238-E5FD-E106-E757391A3B67}"/>
              </a:ext>
            </a:extLst>
          </p:cNvPr>
          <p:cNvSpPr>
            <a:spLocks noGrp="1"/>
          </p:cNvSpPr>
          <p:nvPr>
            <p:ph idx="1"/>
          </p:nvPr>
        </p:nvSpPr>
        <p:spPr>
          <a:xfrm>
            <a:off x="1371600" y="648929"/>
            <a:ext cx="9964994" cy="5218471"/>
          </a:xfrm>
        </p:spPr>
        <p:txBody>
          <a:bodyPr>
            <a:normAutofit/>
          </a:bodyPr>
          <a:lstStyle/>
          <a:p>
            <a:pPr marL="0" lvl="0" indent="0">
              <a:buNone/>
            </a:pPr>
            <a:r>
              <a:rPr lang="tr-TR" sz="4700" b="1" dirty="0"/>
              <a:t>TEORİK DAYANAK – NORM AKTİVASYON MODELİ (NAM)</a:t>
            </a:r>
            <a:endParaRPr lang="tr-TR" sz="4700" dirty="0"/>
          </a:p>
          <a:p>
            <a:pPr marL="0" indent="0" algn="just">
              <a:buNone/>
            </a:pPr>
            <a:r>
              <a:rPr lang="tr-TR" sz="4100" b="1" i="1" dirty="0" err="1">
                <a:solidFill>
                  <a:schemeClr val="accent4">
                    <a:lumMod val="75000"/>
                  </a:schemeClr>
                </a:solidFill>
              </a:rPr>
              <a:t>Prososyal</a:t>
            </a:r>
            <a:r>
              <a:rPr lang="tr-TR" sz="4100" b="1" i="1" dirty="0">
                <a:solidFill>
                  <a:schemeClr val="accent4">
                    <a:lumMod val="75000"/>
                  </a:schemeClr>
                </a:solidFill>
              </a:rPr>
              <a:t> Davranış Kavramı</a:t>
            </a:r>
          </a:p>
          <a:p>
            <a:r>
              <a:rPr lang="tr-TR" dirty="0" err="1"/>
              <a:t>Prososyal</a:t>
            </a:r>
            <a:r>
              <a:rPr lang="tr-TR" dirty="0"/>
              <a:t> davranış, temelde, bireyin kendi çıkarını ikincil plana atarak başka birinin durumunu iyileştirmeyi amaçlayan ve özgeci motivasyonlar içerebilen her türlü eylemi ifade eder. Bu bağlamda </a:t>
            </a:r>
            <a:r>
              <a:rPr lang="tr-TR" dirty="0" err="1"/>
              <a:t>prososyal</a:t>
            </a:r>
            <a:r>
              <a:rPr lang="tr-TR" dirty="0"/>
              <a:t> davranış, eylemi gerçekleştiren öznenin maddi veya manevi bir ödül beklentisi içinde olmaksızın, salt bir başkasına fayda sağlama güdüsüyle sergilediği davranışları kapsar(Çekin ,2013).</a:t>
            </a:r>
          </a:p>
        </p:txBody>
      </p:sp>
      <p:sp>
        <p:nvSpPr>
          <p:cNvPr id="4" name="Slayt Numarası Yer Tutucusu 3">
            <a:extLst>
              <a:ext uri="{FF2B5EF4-FFF2-40B4-BE49-F238E27FC236}">
                <a16:creationId xmlns:a16="http://schemas.microsoft.com/office/drawing/2014/main" id="{D92E7DF0-8198-6112-BF31-41DAA9C0BD3B}"/>
              </a:ext>
            </a:extLst>
          </p:cNvPr>
          <p:cNvSpPr>
            <a:spLocks noGrp="1"/>
          </p:cNvSpPr>
          <p:nvPr>
            <p:ph type="sldNum" sz="quarter" idx="12"/>
          </p:nvPr>
        </p:nvSpPr>
        <p:spPr/>
        <p:txBody>
          <a:bodyPr/>
          <a:lstStyle/>
          <a:p>
            <a:fld id="{D1D281A5-F182-489E-A2B2-4A5249B51933}" type="slidenum">
              <a:rPr lang="tr-TR" smtClean="0"/>
              <a:t>19</a:t>
            </a:fld>
            <a:endParaRPr lang="tr-TR"/>
          </a:p>
        </p:txBody>
      </p:sp>
    </p:spTree>
    <p:extLst>
      <p:ext uri="{BB962C8B-B14F-4D97-AF65-F5344CB8AC3E}">
        <p14:creationId xmlns:p14="http://schemas.microsoft.com/office/powerpoint/2010/main" val="244960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D329C6-AD3B-0305-3B11-E3851683249F}"/>
              </a:ext>
            </a:extLst>
          </p:cNvPr>
          <p:cNvSpPr>
            <a:spLocks noGrp="1"/>
          </p:cNvSpPr>
          <p:nvPr>
            <p:ph type="title"/>
          </p:nvPr>
        </p:nvSpPr>
        <p:spPr/>
        <p:txBody>
          <a:bodyPr/>
          <a:lstStyle/>
          <a:p>
            <a:r>
              <a:rPr lang="tr-TR" dirty="0"/>
              <a:t>İçerik:</a:t>
            </a:r>
          </a:p>
        </p:txBody>
      </p:sp>
      <p:sp>
        <p:nvSpPr>
          <p:cNvPr id="3" name="İçerik Yer Tutucusu 2">
            <a:extLst>
              <a:ext uri="{FF2B5EF4-FFF2-40B4-BE49-F238E27FC236}">
                <a16:creationId xmlns:a16="http://schemas.microsoft.com/office/drawing/2014/main" id="{4A4C8D81-777F-3CB6-EF28-3B2E99092BFB}"/>
              </a:ext>
            </a:extLst>
          </p:cNvPr>
          <p:cNvSpPr>
            <a:spLocks noGrp="1"/>
          </p:cNvSpPr>
          <p:nvPr>
            <p:ph idx="1"/>
          </p:nvPr>
        </p:nvSpPr>
        <p:spPr>
          <a:xfrm>
            <a:off x="1371600" y="1380392"/>
            <a:ext cx="9601200" cy="4487008"/>
          </a:xfrm>
        </p:spPr>
        <p:txBody>
          <a:bodyPr>
            <a:normAutofit fontScale="62500" lnSpcReduction="20000"/>
          </a:bodyPr>
          <a:lstStyle/>
          <a:p>
            <a:pPr lvl="0"/>
            <a:r>
              <a:rPr lang="tr-TR" b="1" dirty="0"/>
              <a:t>SÜRDÜRÜLEBİLİRLİK ve YEŞİL TÜKETİM</a:t>
            </a:r>
            <a:endParaRPr lang="tr-TR" dirty="0"/>
          </a:p>
          <a:p>
            <a:pPr marL="530352" lvl="1" indent="0">
              <a:buNone/>
            </a:pPr>
            <a:r>
              <a:rPr lang="tr-TR" dirty="0"/>
              <a:t>Sürdürülebilirlik Kavramı ve Sürdürülebilirliğin Uygulama Alanları</a:t>
            </a:r>
          </a:p>
          <a:p>
            <a:pPr marL="530352" lvl="1" indent="0">
              <a:buNone/>
            </a:pPr>
            <a:r>
              <a:rPr lang="tr-TR" dirty="0"/>
              <a:t>Yeşil Tüketim Kavramı</a:t>
            </a:r>
          </a:p>
          <a:p>
            <a:pPr marL="530352" lvl="1" indent="0">
              <a:buNone/>
            </a:pPr>
            <a:r>
              <a:rPr lang="tr-TR" dirty="0"/>
              <a:t>Tüketici Davranışlarında Sürdürülebilirlik Eğilimleri ve Örnek Çalışmalar</a:t>
            </a:r>
          </a:p>
          <a:p>
            <a:pPr marL="530352" lvl="1" indent="0">
              <a:buNone/>
            </a:pPr>
            <a:r>
              <a:rPr lang="tr-TR" dirty="0"/>
              <a:t>Tüketici Davranışlarında Sürdürülebilirlik Eğilimleri</a:t>
            </a:r>
          </a:p>
          <a:p>
            <a:pPr lvl="0"/>
            <a:r>
              <a:rPr lang="tr-TR" b="1" dirty="0"/>
              <a:t>YEŞİL KOZMETİK TÜKETİMİ</a:t>
            </a:r>
          </a:p>
          <a:p>
            <a:pPr marL="530352" lvl="1" indent="0">
              <a:buNone/>
            </a:pPr>
            <a:r>
              <a:rPr lang="tr-TR" dirty="0"/>
              <a:t>Çevre Dostu Kozmetik Ürün Tanımı</a:t>
            </a:r>
          </a:p>
          <a:p>
            <a:pPr marL="530352" lvl="1" indent="0">
              <a:buNone/>
            </a:pPr>
            <a:r>
              <a:rPr lang="tr-TR" dirty="0"/>
              <a:t>Yeşil Ambalaj Kavramı</a:t>
            </a:r>
          </a:p>
          <a:p>
            <a:pPr marL="530352" lvl="1" indent="0">
              <a:buNone/>
            </a:pPr>
            <a:r>
              <a:rPr lang="tr-TR" dirty="0"/>
              <a:t>Kozmetik Sektöründe Yeşil Ambalajlı Ürün Tercih Etme</a:t>
            </a:r>
          </a:p>
          <a:p>
            <a:pPr lvl="0"/>
            <a:r>
              <a:rPr lang="tr-TR" b="1" dirty="0"/>
              <a:t>TEORİK DAYANAK ve NORM AKTİVASYON MODELİ (NAM)</a:t>
            </a:r>
          </a:p>
          <a:p>
            <a:pPr marL="530352" lvl="1" indent="0">
              <a:buNone/>
            </a:pPr>
            <a:r>
              <a:rPr lang="tr-TR" dirty="0"/>
              <a:t>Norm Aktivasyon Teorisi Kavramı</a:t>
            </a:r>
          </a:p>
          <a:p>
            <a:pPr marL="530352" lvl="1" indent="0">
              <a:buNone/>
            </a:pPr>
            <a:r>
              <a:rPr lang="tr-TR" dirty="0" err="1"/>
              <a:t>Prososyal</a:t>
            </a:r>
            <a:r>
              <a:rPr lang="tr-TR" dirty="0"/>
              <a:t> Davranış Kavramı</a:t>
            </a:r>
          </a:p>
          <a:p>
            <a:pPr lvl="0"/>
            <a:r>
              <a:rPr lang="tr-TR" b="1" dirty="0"/>
              <a:t>NAT’IN ÇEVRECİ DAVRANIŞLARI AÇIKLAMADI ROLÜ</a:t>
            </a:r>
          </a:p>
          <a:p>
            <a:pPr marL="530352" lvl="1" indent="0">
              <a:buNone/>
            </a:pPr>
            <a:r>
              <a:rPr lang="tr-TR" dirty="0"/>
              <a:t>Yeşil Çevresel Uygulamalar ve Yeşil Satın Alma Niyetleri</a:t>
            </a:r>
          </a:p>
          <a:p>
            <a:pPr lvl="0"/>
            <a:r>
              <a:rPr lang="tr-TR" b="1" dirty="0"/>
              <a:t>KOZMETİK SEKTÖRÜNDE NAT ‘IN UYARLANMASI</a:t>
            </a:r>
            <a:endParaRPr lang="tr-TR" dirty="0"/>
          </a:p>
          <a:p>
            <a:pPr lvl="0"/>
            <a:r>
              <a:rPr lang="tr-TR" b="1" dirty="0"/>
              <a:t>LİTARATÜR TARAMASI NAM İLE İLGİLİ ÇALIŞMA ÖRNEKLERİ</a:t>
            </a:r>
            <a:endParaRPr lang="tr-TR" dirty="0"/>
          </a:p>
          <a:p>
            <a:r>
              <a:rPr lang="tr-TR" b="1" dirty="0"/>
              <a:t>SONUÇ</a:t>
            </a:r>
          </a:p>
          <a:p>
            <a:endParaRPr lang="tr-TR" dirty="0"/>
          </a:p>
        </p:txBody>
      </p:sp>
      <p:sp>
        <p:nvSpPr>
          <p:cNvPr id="4" name="Slayt Numarası Yer Tutucusu 3">
            <a:extLst>
              <a:ext uri="{FF2B5EF4-FFF2-40B4-BE49-F238E27FC236}">
                <a16:creationId xmlns:a16="http://schemas.microsoft.com/office/drawing/2014/main" id="{8739C855-06D7-A076-A1F4-7151A5A18D35}"/>
              </a:ext>
            </a:extLst>
          </p:cNvPr>
          <p:cNvSpPr>
            <a:spLocks noGrp="1"/>
          </p:cNvSpPr>
          <p:nvPr>
            <p:ph type="sldNum" sz="quarter" idx="12"/>
          </p:nvPr>
        </p:nvSpPr>
        <p:spPr/>
        <p:txBody>
          <a:bodyPr/>
          <a:lstStyle/>
          <a:p>
            <a:fld id="{D1D281A5-F182-489E-A2B2-4A5249B51933}" type="slidenum">
              <a:rPr lang="tr-TR" smtClean="0"/>
              <a:t>2</a:t>
            </a:fld>
            <a:endParaRPr lang="tr-TR"/>
          </a:p>
        </p:txBody>
      </p:sp>
    </p:spTree>
    <p:extLst>
      <p:ext uri="{BB962C8B-B14F-4D97-AF65-F5344CB8AC3E}">
        <p14:creationId xmlns:p14="http://schemas.microsoft.com/office/powerpoint/2010/main" val="4271888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EBA590-C09E-E7B8-EB48-09E9809F414E}"/>
              </a:ext>
            </a:extLst>
          </p:cNvPr>
          <p:cNvSpPr>
            <a:spLocks noGrp="1"/>
          </p:cNvSpPr>
          <p:nvPr>
            <p:ph type="title"/>
          </p:nvPr>
        </p:nvSpPr>
        <p:spPr>
          <a:xfrm>
            <a:off x="1371599" y="316523"/>
            <a:ext cx="9964994" cy="1485900"/>
          </a:xfrm>
        </p:spPr>
        <p:txBody>
          <a:bodyPr>
            <a:normAutofit/>
          </a:bodyPr>
          <a:lstStyle/>
          <a:p>
            <a:pPr lvl="0" algn="ctr"/>
            <a:r>
              <a:rPr lang="tr-TR" sz="4000" b="1" dirty="0"/>
              <a:t>NAT ‘İN ÇEVRESİ DAVRANIŞLARI AÇIKLAMADAKİ ROLÜ</a:t>
            </a:r>
            <a:endParaRPr lang="tr-TR" sz="4000" dirty="0"/>
          </a:p>
        </p:txBody>
      </p:sp>
      <p:sp>
        <p:nvSpPr>
          <p:cNvPr id="3" name="İçerik Yer Tutucusu 2">
            <a:extLst>
              <a:ext uri="{FF2B5EF4-FFF2-40B4-BE49-F238E27FC236}">
                <a16:creationId xmlns:a16="http://schemas.microsoft.com/office/drawing/2014/main" id="{5BBC40A3-2C3F-08B9-8A4D-262BEC5574A9}"/>
              </a:ext>
            </a:extLst>
          </p:cNvPr>
          <p:cNvSpPr>
            <a:spLocks noGrp="1"/>
          </p:cNvSpPr>
          <p:nvPr>
            <p:ph idx="1"/>
          </p:nvPr>
        </p:nvSpPr>
        <p:spPr>
          <a:xfrm>
            <a:off x="1371599" y="1687744"/>
            <a:ext cx="10191135" cy="4257368"/>
          </a:xfrm>
        </p:spPr>
        <p:txBody>
          <a:bodyPr>
            <a:normAutofit lnSpcReduction="10000"/>
          </a:bodyPr>
          <a:lstStyle/>
          <a:p>
            <a:pPr marL="0" indent="0" algn="just">
              <a:buNone/>
            </a:pPr>
            <a:r>
              <a:rPr lang="tr-TR" sz="2400" b="1" dirty="0"/>
              <a:t>Çevre duyarlılığı</a:t>
            </a:r>
            <a:r>
              <a:rPr lang="tr-TR" sz="2400" dirty="0"/>
              <a:t>, toplumun çevre sorunlarına ilişkin algısını ve çevreye karşı sorumluluk bilincini ifade etmektedir (</a:t>
            </a:r>
            <a:r>
              <a:rPr lang="tr-TR" sz="2400" dirty="0" err="1"/>
              <a:t>Kürtül</a:t>
            </a:r>
            <a:r>
              <a:rPr lang="tr-TR" sz="2400" dirty="0"/>
              <a:t> vd., 2025). Literatür, çevresel kaygının bireylerin çevre yararına fedakârlık yapma isteğini artırdığını ve bu isteğin çevreci davranışların sürdürülmesinde önemli bir rol oynadığını ortaya koymaktadır (</a:t>
            </a:r>
            <a:r>
              <a:rPr lang="tr-TR" sz="2400" dirty="0" err="1"/>
              <a:t>Davis</a:t>
            </a:r>
            <a:r>
              <a:rPr lang="tr-TR" sz="2400" dirty="0"/>
              <a:t> vd., 2011; </a:t>
            </a:r>
            <a:r>
              <a:rPr lang="tr-TR" sz="2400" dirty="0" err="1"/>
              <a:t>Verma</a:t>
            </a:r>
            <a:r>
              <a:rPr lang="tr-TR" sz="2400" dirty="0"/>
              <a:t> vd., 2019). </a:t>
            </a:r>
          </a:p>
          <a:p>
            <a:pPr marL="0" indent="0" algn="just">
              <a:buNone/>
            </a:pPr>
            <a:r>
              <a:rPr lang="tr-TR" sz="2400" dirty="0"/>
              <a:t>Çevreci tüketim davranışlarının oluşumunda bireysel faktörler merkezi bir konuma sahip olup, bu davranışların açıklanmasında ahlaki sorumluluk ve kişisel normları temel alan </a:t>
            </a:r>
            <a:r>
              <a:rPr lang="tr-TR" sz="2400" b="1" dirty="0"/>
              <a:t>Norm Aktivasyon Teorisi (NAT)</a:t>
            </a:r>
            <a:r>
              <a:rPr lang="tr-TR" sz="2400" dirty="0"/>
              <a:t> güçlü bir kuramsal çerçeve sunmaktadır. Bu kapsamda çevreci tüketimi etkileyen başlıca bireysel faktörler; çevresel farkındalık, çevresel kaygı, kişisel normlar, algılanan sorumluluk, değer yönelimleri ve çevreye yönelik tutumlar olarak sıralanmaktadır (</a:t>
            </a:r>
            <a:r>
              <a:rPr lang="tr-TR" sz="2400" dirty="0" err="1"/>
              <a:t>Tuğer</a:t>
            </a:r>
            <a:r>
              <a:rPr lang="tr-TR" sz="2400" dirty="0"/>
              <a:t> vd., 2018).</a:t>
            </a:r>
            <a:endParaRPr lang="tr-TR" dirty="0"/>
          </a:p>
        </p:txBody>
      </p:sp>
      <p:sp>
        <p:nvSpPr>
          <p:cNvPr id="4" name="Slayt Numarası Yer Tutucusu 3">
            <a:extLst>
              <a:ext uri="{FF2B5EF4-FFF2-40B4-BE49-F238E27FC236}">
                <a16:creationId xmlns:a16="http://schemas.microsoft.com/office/drawing/2014/main" id="{621E696D-ACC7-69E9-797A-7DBC61B26B6A}"/>
              </a:ext>
            </a:extLst>
          </p:cNvPr>
          <p:cNvSpPr>
            <a:spLocks noGrp="1"/>
          </p:cNvSpPr>
          <p:nvPr>
            <p:ph type="sldNum" sz="quarter" idx="12"/>
          </p:nvPr>
        </p:nvSpPr>
        <p:spPr/>
        <p:txBody>
          <a:bodyPr/>
          <a:lstStyle/>
          <a:p>
            <a:fld id="{D1D281A5-F182-489E-A2B2-4A5249B51933}" type="slidenum">
              <a:rPr lang="tr-TR" smtClean="0"/>
              <a:t>20</a:t>
            </a:fld>
            <a:endParaRPr lang="tr-TR"/>
          </a:p>
        </p:txBody>
      </p:sp>
    </p:spTree>
    <p:extLst>
      <p:ext uri="{BB962C8B-B14F-4D97-AF65-F5344CB8AC3E}">
        <p14:creationId xmlns:p14="http://schemas.microsoft.com/office/powerpoint/2010/main" val="220020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EBA590-C09E-E7B8-EB48-09E9809F414E}"/>
              </a:ext>
            </a:extLst>
          </p:cNvPr>
          <p:cNvSpPr>
            <a:spLocks noGrp="1"/>
          </p:cNvSpPr>
          <p:nvPr>
            <p:ph type="title"/>
          </p:nvPr>
        </p:nvSpPr>
        <p:spPr>
          <a:xfrm>
            <a:off x="1371599" y="316523"/>
            <a:ext cx="9964994" cy="1485900"/>
          </a:xfrm>
        </p:spPr>
        <p:txBody>
          <a:bodyPr>
            <a:normAutofit/>
          </a:bodyPr>
          <a:lstStyle/>
          <a:p>
            <a:pPr lvl="0" algn="ctr"/>
            <a:r>
              <a:rPr lang="tr-TR" sz="4000" b="1" dirty="0"/>
              <a:t>KOZMETİK SEKTÖRÜNDE NAT’ </a:t>
            </a:r>
            <a:r>
              <a:rPr lang="tr-TR" sz="4000" b="1" dirty="0" err="1"/>
              <a:t>ın</a:t>
            </a:r>
            <a:r>
              <a:rPr lang="tr-TR" sz="4000" b="1" dirty="0"/>
              <a:t> UYARLANMASI</a:t>
            </a:r>
            <a:endParaRPr lang="tr-TR" sz="4000" dirty="0"/>
          </a:p>
        </p:txBody>
      </p:sp>
      <p:sp>
        <p:nvSpPr>
          <p:cNvPr id="3" name="İçerik Yer Tutucusu 2">
            <a:extLst>
              <a:ext uri="{FF2B5EF4-FFF2-40B4-BE49-F238E27FC236}">
                <a16:creationId xmlns:a16="http://schemas.microsoft.com/office/drawing/2014/main" id="{5BBC40A3-2C3F-08B9-8A4D-262BEC5574A9}"/>
              </a:ext>
            </a:extLst>
          </p:cNvPr>
          <p:cNvSpPr>
            <a:spLocks noGrp="1"/>
          </p:cNvSpPr>
          <p:nvPr>
            <p:ph idx="1"/>
          </p:nvPr>
        </p:nvSpPr>
        <p:spPr>
          <a:xfrm>
            <a:off x="1371599" y="1582237"/>
            <a:ext cx="10191135" cy="4257368"/>
          </a:xfrm>
        </p:spPr>
        <p:txBody>
          <a:bodyPr>
            <a:normAutofit fontScale="92500"/>
          </a:bodyPr>
          <a:lstStyle/>
          <a:p>
            <a:pPr marL="0" indent="0" algn="just">
              <a:buNone/>
            </a:pPr>
            <a:r>
              <a:rPr lang="tr-TR" sz="3500" b="1" i="1" dirty="0">
                <a:solidFill>
                  <a:schemeClr val="accent4">
                    <a:lumMod val="75000"/>
                  </a:schemeClr>
                </a:solidFill>
              </a:rPr>
              <a:t>Yeşil Çevresel Uygulamalar ve Yeşil Satın Alma Niyetleri</a:t>
            </a:r>
          </a:p>
          <a:p>
            <a:pPr marL="0" indent="0" algn="just">
              <a:buNone/>
            </a:pPr>
            <a:r>
              <a:rPr lang="tr-TR" sz="2400" b="1" dirty="0"/>
              <a:t>Kozmetik sektörü; parfüm, makyaj, cilt ve saç bakımı </a:t>
            </a:r>
            <a:r>
              <a:rPr lang="tr-TR" sz="2400" dirty="0"/>
              <a:t>gibi çok sayıda ürün grubunu kapsamakta olup, bu ürünlere yönelik satın alma kararları yalnızca </a:t>
            </a:r>
            <a:r>
              <a:rPr lang="tr-TR" sz="2400" b="1" dirty="0"/>
              <a:t>kalite ve fiyat </a:t>
            </a:r>
            <a:r>
              <a:rPr lang="tr-TR" sz="2400" dirty="0"/>
              <a:t>gibi işlevsel unsurlarla değil, aynı zamanda markaların </a:t>
            </a:r>
            <a:r>
              <a:rPr lang="tr-TR" sz="2400" b="1" dirty="0"/>
              <a:t>çevresel ve toplumsal sorumluluk anlayışlarıyla da şekillenmektedir</a:t>
            </a:r>
            <a:r>
              <a:rPr lang="tr-TR" sz="2400" dirty="0"/>
              <a:t>. Artan çevresel sorunlarla birlikte, doğaya ve hayvanlara zarar vermeyen çevre dostu kozmetik ürünlerine yönelik tüketici farkındalığı ve ilgisi giderek artmaktadır.</a:t>
            </a:r>
          </a:p>
          <a:p>
            <a:pPr marL="0" indent="0" algn="just">
              <a:buNone/>
            </a:pPr>
            <a:r>
              <a:rPr lang="tr-TR" sz="2400" dirty="0"/>
              <a:t>Kozmetik ürünlerinin çevresel etkilerinden bireylerin kendilerini sorumlu hissetmeleri, </a:t>
            </a:r>
            <a:r>
              <a:rPr lang="tr-TR" sz="2400" b="1" dirty="0"/>
              <a:t>sorumluluğun üstlenilmesi (AR)</a:t>
            </a:r>
            <a:r>
              <a:rPr lang="tr-TR" sz="2400" dirty="0"/>
              <a:t> kavramı ile açıklanmakta; bu sorumluluk duygusu, çevre yanlısı </a:t>
            </a:r>
            <a:r>
              <a:rPr lang="tr-TR" sz="2400" b="1" dirty="0"/>
              <a:t>kişisel normların</a:t>
            </a:r>
            <a:r>
              <a:rPr lang="tr-TR" sz="2400" dirty="0"/>
              <a:t> gelişimini desteklemektedir.</a:t>
            </a:r>
          </a:p>
        </p:txBody>
      </p:sp>
      <p:sp>
        <p:nvSpPr>
          <p:cNvPr id="4" name="Slayt Numarası Yer Tutucusu 3">
            <a:extLst>
              <a:ext uri="{FF2B5EF4-FFF2-40B4-BE49-F238E27FC236}">
                <a16:creationId xmlns:a16="http://schemas.microsoft.com/office/drawing/2014/main" id="{621E696D-ACC7-69E9-797A-7DBC61B26B6A}"/>
              </a:ext>
            </a:extLst>
          </p:cNvPr>
          <p:cNvSpPr>
            <a:spLocks noGrp="1"/>
          </p:cNvSpPr>
          <p:nvPr>
            <p:ph type="sldNum" sz="quarter" idx="12"/>
          </p:nvPr>
        </p:nvSpPr>
        <p:spPr/>
        <p:txBody>
          <a:bodyPr/>
          <a:lstStyle/>
          <a:p>
            <a:fld id="{D1D281A5-F182-489E-A2B2-4A5249B51933}" type="slidenum">
              <a:rPr lang="tr-TR" smtClean="0"/>
              <a:t>21</a:t>
            </a:fld>
            <a:endParaRPr lang="tr-TR"/>
          </a:p>
        </p:txBody>
      </p:sp>
    </p:spTree>
    <p:extLst>
      <p:ext uri="{BB962C8B-B14F-4D97-AF65-F5344CB8AC3E}">
        <p14:creationId xmlns:p14="http://schemas.microsoft.com/office/powerpoint/2010/main" val="2933757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EBA590-C09E-E7B8-EB48-09E9809F414E}"/>
              </a:ext>
            </a:extLst>
          </p:cNvPr>
          <p:cNvSpPr>
            <a:spLocks noGrp="1"/>
          </p:cNvSpPr>
          <p:nvPr>
            <p:ph type="title"/>
          </p:nvPr>
        </p:nvSpPr>
        <p:spPr>
          <a:xfrm>
            <a:off x="1371599" y="316523"/>
            <a:ext cx="9964994" cy="1485900"/>
          </a:xfrm>
        </p:spPr>
        <p:txBody>
          <a:bodyPr>
            <a:normAutofit/>
          </a:bodyPr>
          <a:lstStyle/>
          <a:p>
            <a:pPr lvl="0" algn="ctr"/>
            <a:r>
              <a:rPr lang="tr-TR" sz="4000" b="1" dirty="0"/>
              <a:t>KOZMETİK SEKTÖRÜNDE NAT’ </a:t>
            </a:r>
            <a:r>
              <a:rPr lang="tr-TR" sz="4000" b="1" dirty="0" err="1"/>
              <a:t>ın</a:t>
            </a:r>
            <a:r>
              <a:rPr lang="tr-TR" sz="4000" b="1" dirty="0"/>
              <a:t> UYARLANMASI</a:t>
            </a:r>
            <a:endParaRPr lang="tr-TR" sz="4000" dirty="0"/>
          </a:p>
        </p:txBody>
      </p:sp>
      <p:sp>
        <p:nvSpPr>
          <p:cNvPr id="3" name="İçerik Yer Tutucusu 2">
            <a:extLst>
              <a:ext uri="{FF2B5EF4-FFF2-40B4-BE49-F238E27FC236}">
                <a16:creationId xmlns:a16="http://schemas.microsoft.com/office/drawing/2014/main" id="{5BBC40A3-2C3F-08B9-8A4D-262BEC5574A9}"/>
              </a:ext>
            </a:extLst>
          </p:cNvPr>
          <p:cNvSpPr>
            <a:spLocks noGrp="1"/>
          </p:cNvSpPr>
          <p:nvPr>
            <p:ph idx="1"/>
          </p:nvPr>
        </p:nvSpPr>
        <p:spPr>
          <a:xfrm>
            <a:off x="1371599" y="1582237"/>
            <a:ext cx="10191135" cy="4257368"/>
          </a:xfrm>
        </p:spPr>
        <p:txBody>
          <a:bodyPr>
            <a:normAutofit/>
          </a:bodyPr>
          <a:lstStyle/>
          <a:p>
            <a:pPr marL="0" indent="0" algn="just">
              <a:buNone/>
            </a:pPr>
            <a:r>
              <a:rPr lang="tr-TR" sz="3500" b="1" i="1" dirty="0">
                <a:solidFill>
                  <a:schemeClr val="accent4">
                    <a:lumMod val="75000"/>
                  </a:schemeClr>
                </a:solidFill>
              </a:rPr>
              <a:t>Yeşil Çevresel Uygulamalar ve Yeşil Satın Alma Niyetleri</a:t>
            </a:r>
          </a:p>
          <a:p>
            <a:pPr marL="0" indent="0" algn="just">
              <a:buNone/>
            </a:pPr>
            <a:r>
              <a:rPr lang="tr-TR" sz="2400" dirty="0"/>
              <a:t>Bu bağlamda, kozmetik tüketiminin çevresel sonuçlarından kendini sorumlu gören bireylerin, yeşil kozmetik ürünlerini tercih etmeye yönelik daha güçlü bir ahlaki bağlılık geliştirdikleri görülmektedir. </a:t>
            </a:r>
          </a:p>
          <a:p>
            <a:pPr marL="0" indent="0" algn="just">
              <a:buNone/>
            </a:pPr>
            <a:r>
              <a:rPr lang="tr-TR" sz="2400" dirty="0"/>
              <a:t>Yüksek kişisel norm düzeyine sahip tüketiciler, satın alma kararlarında çevresel etkileri dikkate almakta ve çevre dostu ürünleri tercih ederek çevresel tahribatın azaltılmasına katkı sağlamayı amaçlamaktadır.</a:t>
            </a:r>
          </a:p>
        </p:txBody>
      </p:sp>
      <p:sp>
        <p:nvSpPr>
          <p:cNvPr id="4" name="Slayt Numarası Yer Tutucusu 3">
            <a:extLst>
              <a:ext uri="{FF2B5EF4-FFF2-40B4-BE49-F238E27FC236}">
                <a16:creationId xmlns:a16="http://schemas.microsoft.com/office/drawing/2014/main" id="{621E696D-ACC7-69E9-797A-7DBC61B26B6A}"/>
              </a:ext>
            </a:extLst>
          </p:cNvPr>
          <p:cNvSpPr>
            <a:spLocks noGrp="1"/>
          </p:cNvSpPr>
          <p:nvPr>
            <p:ph type="sldNum" sz="quarter" idx="12"/>
          </p:nvPr>
        </p:nvSpPr>
        <p:spPr/>
        <p:txBody>
          <a:bodyPr/>
          <a:lstStyle/>
          <a:p>
            <a:fld id="{D1D281A5-F182-489E-A2B2-4A5249B51933}" type="slidenum">
              <a:rPr lang="tr-TR" smtClean="0"/>
              <a:t>22</a:t>
            </a:fld>
            <a:endParaRPr lang="tr-TR"/>
          </a:p>
        </p:txBody>
      </p:sp>
    </p:spTree>
    <p:extLst>
      <p:ext uri="{BB962C8B-B14F-4D97-AF65-F5344CB8AC3E}">
        <p14:creationId xmlns:p14="http://schemas.microsoft.com/office/powerpoint/2010/main" val="251360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4E850E-DF1A-3EE0-3604-07B6374AE0B8}"/>
              </a:ext>
            </a:extLst>
          </p:cNvPr>
          <p:cNvSpPr>
            <a:spLocks noGrp="1"/>
          </p:cNvSpPr>
          <p:nvPr>
            <p:ph idx="1"/>
          </p:nvPr>
        </p:nvSpPr>
        <p:spPr>
          <a:xfrm>
            <a:off x="1389185" y="2083210"/>
            <a:ext cx="10043652" cy="2919613"/>
          </a:xfrm>
        </p:spPr>
        <p:txBody>
          <a:bodyPr>
            <a:normAutofit/>
          </a:bodyPr>
          <a:lstStyle/>
          <a:p>
            <a:pPr marL="0" lvl="0" indent="0" algn="ctr">
              <a:buNone/>
            </a:pPr>
            <a:r>
              <a:rPr lang="tr-TR" sz="5400" b="1" dirty="0"/>
              <a:t>LİTARATÜR TARAMASI NORM AKTİVASYON MODELİ İLE İLGİLİ ÇALIŞMA ÖRNEKLERİ</a:t>
            </a:r>
            <a:endParaRPr lang="tr-TR" sz="5400" dirty="0"/>
          </a:p>
        </p:txBody>
      </p:sp>
      <p:sp>
        <p:nvSpPr>
          <p:cNvPr id="4" name="Slayt Numarası Yer Tutucusu 3">
            <a:extLst>
              <a:ext uri="{FF2B5EF4-FFF2-40B4-BE49-F238E27FC236}">
                <a16:creationId xmlns:a16="http://schemas.microsoft.com/office/drawing/2014/main" id="{2EAF1181-186F-1D44-F8A8-555C4B82D6AA}"/>
              </a:ext>
            </a:extLst>
          </p:cNvPr>
          <p:cNvSpPr>
            <a:spLocks noGrp="1"/>
          </p:cNvSpPr>
          <p:nvPr>
            <p:ph type="sldNum" sz="quarter" idx="12"/>
          </p:nvPr>
        </p:nvSpPr>
        <p:spPr/>
        <p:txBody>
          <a:bodyPr/>
          <a:lstStyle/>
          <a:p>
            <a:fld id="{D1D281A5-F182-489E-A2B2-4A5249B51933}" type="slidenum">
              <a:rPr lang="tr-TR" smtClean="0"/>
              <a:t>23</a:t>
            </a:fld>
            <a:endParaRPr lang="tr-TR"/>
          </a:p>
        </p:txBody>
      </p:sp>
    </p:spTree>
    <p:extLst>
      <p:ext uri="{BB962C8B-B14F-4D97-AF65-F5344CB8AC3E}">
        <p14:creationId xmlns:p14="http://schemas.microsoft.com/office/powerpoint/2010/main" val="1390600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BF10A0-CB24-52E8-A3AF-8C4376F07E41}"/>
              </a:ext>
            </a:extLst>
          </p:cNvPr>
          <p:cNvSpPr>
            <a:spLocks noGrp="1"/>
          </p:cNvSpPr>
          <p:nvPr>
            <p:ph idx="1"/>
          </p:nvPr>
        </p:nvSpPr>
        <p:spPr>
          <a:xfrm>
            <a:off x="1090246" y="171024"/>
            <a:ext cx="10454054" cy="3723968"/>
          </a:xfrm>
        </p:spPr>
        <p:txBody>
          <a:bodyPr>
            <a:normAutofit fontScale="92500" lnSpcReduction="10000"/>
          </a:bodyPr>
          <a:lstStyle/>
          <a:p>
            <a:pPr marL="0" indent="0" algn="just">
              <a:buNone/>
            </a:pPr>
            <a:r>
              <a:rPr lang="tr-TR" sz="2400" b="1" i="1" dirty="0"/>
              <a:t>1</a:t>
            </a:r>
            <a:r>
              <a:rPr lang="tr-TR" b="1" i="1" dirty="0"/>
              <a:t>. </a:t>
            </a:r>
            <a:r>
              <a:rPr lang="tr-TR" i="1" dirty="0" err="1">
                <a:solidFill>
                  <a:schemeClr val="accent4">
                    <a:lumMod val="75000"/>
                  </a:schemeClr>
                </a:solidFill>
              </a:rPr>
              <a:t>Koay</a:t>
            </a:r>
            <a:r>
              <a:rPr lang="tr-TR" i="1" dirty="0">
                <a:solidFill>
                  <a:schemeClr val="accent4">
                    <a:lumMod val="75000"/>
                  </a:schemeClr>
                </a:solidFill>
              </a:rPr>
              <a:t> ve </a:t>
            </a:r>
            <a:r>
              <a:rPr lang="tr-TR" i="1" dirty="0" err="1">
                <a:solidFill>
                  <a:schemeClr val="accent4">
                    <a:lumMod val="75000"/>
                  </a:schemeClr>
                </a:solidFill>
              </a:rPr>
              <a:t>Ahmed</a:t>
            </a:r>
            <a:r>
              <a:rPr lang="tr-TR" i="1" dirty="0">
                <a:solidFill>
                  <a:schemeClr val="accent4">
                    <a:lumMod val="75000"/>
                  </a:schemeClr>
                </a:solidFill>
              </a:rPr>
              <a:t> (2025)</a:t>
            </a:r>
            <a:r>
              <a:rPr lang="tr-TR" dirty="0">
                <a:solidFill>
                  <a:schemeClr val="accent4">
                    <a:lumMod val="75000"/>
                  </a:schemeClr>
                </a:solidFill>
              </a:rPr>
              <a:t> tarafından 15 Ağustos 2025 tarihinde gerçekleştirilen “</a:t>
            </a:r>
            <a:r>
              <a:rPr lang="tr-TR" i="1" dirty="0" err="1">
                <a:solidFill>
                  <a:schemeClr val="accent4">
                    <a:lumMod val="75000"/>
                  </a:schemeClr>
                </a:solidFill>
              </a:rPr>
              <a:t>Understanding</a:t>
            </a:r>
            <a:r>
              <a:rPr lang="tr-TR" i="1" dirty="0">
                <a:solidFill>
                  <a:schemeClr val="accent4">
                    <a:lumMod val="75000"/>
                  </a:schemeClr>
                </a:solidFill>
              </a:rPr>
              <a:t> </a:t>
            </a:r>
            <a:r>
              <a:rPr lang="tr-TR" i="1" dirty="0" err="1">
                <a:solidFill>
                  <a:schemeClr val="accent4">
                    <a:lumMod val="75000"/>
                  </a:schemeClr>
                </a:solidFill>
              </a:rPr>
              <a:t>Consumers</a:t>
            </a:r>
            <a:r>
              <a:rPr lang="tr-TR" i="1" dirty="0">
                <a:solidFill>
                  <a:schemeClr val="accent4">
                    <a:lumMod val="75000"/>
                  </a:schemeClr>
                </a:solidFill>
              </a:rPr>
              <a:t>’ </a:t>
            </a:r>
            <a:r>
              <a:rPr lang="tr-TR" i="1" dirty="0" err="1">
                <a:solidFill>
                  <a:schemeClr val="accent4">
                    <a:lumMod val="75000"/>
                  </a:schemeClr>
                </a:solidFill>
              </a:rPr>
              <a:t>Purchase</a:t>
            </a:r>
            <a:r>
              <a:rPr lang="tr-TR" i="1" dirty="0">
                <a:solidFill>
                  <a:schemeClr val="accent4">
                    <a:lumMod val="75000"/>
                  </a:schemeClr>
                </a:solidFill>
              </a:rPr>
              <a:t> </a:t>
            </a:r>
            <a:r>
              <a:rPr lang="tr-TR" i="1" dirty="0" err="1">
                <a:solidFill>
                  <a:schemeClr val="accent4">
                    <a:lumMod val="75000"/>
                  </a:schemeClr>
                </a:solidFill>
              </a:rPr>
              <a:t>Intentions</a:t>
            </a:r>
            <a:r>
              <a:rPr lang="tr-TR" i="1" dirty="0">
                <a:solidFill>
                  <a:schemeClr val="accent4">
                    <a:lumMod val="75000"/>
                  </a:schemeClr>
                </a:solidFill>
              </a:rPr>
              <a:t> </a:t>
            </a:r>
            <a:r>
              <a:rPr lang="tr-TR" i="1" dirty="0" err="1">
                <a:solidFill>
                  <a:schemeClr val="accent4">
                    <a:lumMod val="75000"/>
                  </a:schemeClr>
                </a:solidFill>
              </a:rPr>
              <a:t>for</a:t>
            </a:r>
            <a:r>
              <a:rPr lang="tr-TR" i="1" dirty="0">
                <a:solidFill>
                  <a:schemeClr val="accent4">
                    <a:lumMod val="75000"/>
                  </a:schemeClr>
                </a:solidFill>
              </a:rPr>
              <a:t> </a:t>
            </a:r>
            <a:r>
              <a:rPr lang="tr-TR" i="1" dirty="0" err="1">
                <a:solidFill>
                  <a:schemeClr val="accent4">
                    <a:lumMod val="75000"/>
                  </a:schemeClr>
                </a:solidFill>
              </a:rPr>
              <a:t>Green</a:t>
            </a:r>
            <a:r>
              <a:rPr lang="tr-TR" i="1" dirty="0">
                <a:solidFill>
                  <a:schemeClr val="accent4">
                    <a:lumMod val="75000"/>
                  </a:schemeClr>
                </a:solidFill>
              </a:rPr>
              <a:t> </a:t>
            </a:r>
            <a:r>
              <a:rPr lang="tr-TR" i="1" dirty="0" err="1">
                <a:solidFill>
                  <a:schemeClr val="accent4">
                    <a:lumMod val="75000"/>
                  </a:schemeClr>
                </a:solidFill>
              </a:rPr>
              <a:t>Cosmetic</a:t>
            </a:r>
            <a:r>
              <a:rPr lang="tr-TR" i="1" dirty="0">
                <a:solidFill>
                  <a:schemeClr val="accent4">
                    <a:lumMod val="75000"/>
                  </a:schemeClr>
                </a:solidFill>
              </a:rPr>
              <a:t> </a:t>
            </a:r>
            <a:r>
              <a:rPr lang="tr-TR" i="1" dirty="0" err="1">
                <a:solidFill>
                  <a:schemeClr val="accent4">
                    <a:lumMod val="75000"/>
                  </a:schemeClr>
                </a:solidFill>
              </a:rPr>
              <a:t>Products</a:t>
            </a:r>
            <a:r>
              <a:rPr lang="tr-TR" i="1" dirty="0">
                <a:solidFill>
                  <a:schemeClr val="accent4">
                    <a:lumMod val="75000"/>
                  </a:schemeClr>
                </a:solidFill>
              </a:rPr>
              <a:t>: An </a:t>
            </a:r>
            <a:r>
              <a:rPr lang="tr-TR" i="1" dirty="0" err="1">
                <a:solidFill>
                  <a:schemeClr val="accent4">
                    <a:lumMod val="75000"/>
                  </a:schemeClr>
                </a:solidFill>
              </a:rPr>
              <a:t>Integrated</a:t>
            </a:r>
            <a:r>
              <a:rPr lang="tr-TR" i="1" dirty="0">
                <a:solidFill>
                  <a:schemeClr val="accent4">
                    <a:lumMod val="75000"/>
                  </a:schemeClr>
                </a:solidFill>
              </a:rPr>
              <a:t> </a:t>
            </a:r>
            <a:r>
              <a:rPr lang="tr-TR" i="1" dirty="0" err="1">
                <a:solidFill>
                  <a:schemeClr val="accent4">
                    <a:lumMod val="75000"/>
                  </a:schemeClr>
                </a:solidFill>
              </a:rPr>
              <a:t>Perspective</a:t>
            </a:r>
            <a:r>
              <a:rPr lang="tr-TR" i="1" dirty="0">
                <a:solidFill>
                  <a:schemeClr val="accent4">
                    <a:lumMod val="75000"/>
                  </a:schemeClr>
                </a:solidFill>
              </a:rPr>
              <a:t>” (</a:t>
            </a:r>
            <a:r>
              <a:rPr lang="tr-TR" b="1" i="1" dirty="0">
                <a:solidFill>
                  <a:schemeClr val="accent4">
                    <a:lumMod val="75000"/>
                  </a:schemeClr>
                </a:solidFill>
              </a:rPr>
              <a:t>Yeşil Kozmetik Ürünlere Yönelik Tüketicilerin Satın Alma Niyetlerinin Anlaşılması: Bütünleşik Bir Bakış Açısı</a:t>
            </a:r>
            <a:r>
              <a:rPr lang="tr-TR" i="1" dirty="0">
                <a:solidFill>
                  <a:schemeClr val="accent4">
                    <a:lumMod val="75000"/>
                  </a:schemeClr>
                </a:solidFill>
              </a:rPr>
              <a:t>)</a:t>
            </a:r>
            <a:r>
              <a:rPr lang="tr-TR" dirty="0">
                <a:solidFill>
                  <a:schemeClr val="accent4">
                    <a:lumMod val="75000"/>
                  </a:schemeClr>
                </a:solidFill>
              </a:rPr>
              <a:t> </a:t>
            </a:r>
            <a:endParaRPr lang="tr-TR" sz="2400" dirty="0">
              <a:solidFill>
                <a:schemeClr val="accent4">
                  <a:lumMod val="75000"/>
                </a:schemeClr>
              </a:solidFill>
            </a:endParaRPr>
          </a:p>
          <a:p>
            <a:pPr algn="just"/>
            <a:r>
              <a:rPr lang="tr-TR" sz="1800" dirty="0"/>
              <a:t>Bu çalışma, </a:t>
            </a:r>
            <a:r>
              <a:rPr lang="tr-TR" sz="1800" b="1" dirty="0"/>
              <a:t>yeşil kozmetik ürünlerine yönelik satın alma niyetini</a:t>
            </a:r>
            <a:r>
              <a:rPr lang="tr-TR" sz="1800" dirty="0"/>
              <a:t> </a:t>
            </a:r>
            <a:r>
              <a:rPr lang="tr-TR" sz="1800" b="1" dirty="0"/>
              <a:t>Planlı Davranış Teorisi (TPB)</a:t>
            </a:r>
            <a:r>
              <a:rPr lang="tr-TR" sz="1800" dirty="0"/>
              <a:t> ve </a:t>
            </a:r>
            <a:r>
              <a:rPr lang="tr-TR" sz="1800" b="1" dirty="0"/>
              <a:t>Norm Aktivasyon Teorisi (NAT)</a:t>
            </a:r>
            <a:r>
              <a:rPr lang="tr-TR" sz="1800" dirty="0"/>
              <a:t> çerçevesinde incelemektedir. Araştırma, </a:t>
            </a:r>
            <a:r>
              <a:rPr lang="tr-TR" sz="1800" dirty="0" err="1"/>
              <a:t>Maldivler’de</a:t>
            </a:r>
            <a:r>
              <a:rPr lang="tr-TR" sz="1800" dirty="0"/>
              <a:t> yaşayan ve daha önce kozmetik ürün satın almış </a:t>
            </a:r>
            <a:r>
              <a:rPr lang="tr-TR" sz="1800" b="1" dirty="0"/>
              <a:t>250 katılımcı</a:t>
            </a:r>
            <a:r>
              <a:rPr lang="tr-TR" sz="1800" dirty="0"/>
              <a:t> ile gerçekleştirilmiştir.</a:t>
            </a:r>
          </a:p>
          <a:p>
            <a:pPr algn="just"/>
            <a:r>
              <a:rPr lang="tr-TR" sz="1800" dirty="0"/>
              <a:t>Bulgular, </a:t>
            </a:r>
            <a:r>
              <a:rPr lang="tr-TR" sz="1800" b="1" dirty="0"/>
              <a:t>tutum</a:t>
            </a:r>
            <a:r>
              <a:rPr lang="tr-TR" sz="1800" dirty="0"/>
              <a:t>, </a:t>
            </a:r>
            <a:r>
              <a:rPr lang="tr-TR" sz="1800" b="1" dirty="0"/>
              <a:t>ahlaki normlar</a:t>
            </a:r>
            <a:r>
              <a:rPr lang="tr-TR" sz="1800" dirty="0"/>
              <a:t> ve </a:t>
            </a:r>
            <a:r>
              <a:rPr lang="tr-TR" sz="1800" b="1" dirty="0"/>
              <a:t>algılanan davranışsal kontrolün</a:t>
            </a:r>
            <a:r>
              <a:rPr lang="tr-TR" sz="1800" dirty="0"/>
              <a:t> satın alma niyeti üzerinde </a:t>
            </a:r>
            <a:r>
              <a:rPr lang="tr-TR" sz="1800" b="1" dirty="0"/>
              <a:t>anlamlı ve pozitif etkileri</a:t>
            </a:r>
            <a:r>
              <a:rPr lang="tr-TR" sz="1800" dirty="0"/>
              <a:t> olduğunu; buna karşılık </a:t>
            </a:r>
            <a:r>
              <a:rPr lang="tr-TR" sz="1800" b="1" dirty="0"/>
              <a:t>sosyal normların</a:t>
            </a:r>
            <a:r>
              <a:rPr lang="tr-TR" sz="1800" dirty="0"/>
              <a:t> (emredici ve betimleyici) anlamlı bir etkisinin bulunmadığını göstermektedir. Ayrıca, </a:t>
            </a:r>
            <a:r>
              <a:rPr lang="tr-TR" sz="1800" b="1" dirty="0"/>
              <a:t>sonuçların farkındalığı</a:t>
            </a:r>
            <a:r>
              <a:rPr lang="tr-TR" sz="1800" dirty="0"/>
              <a:t> ve </a:t>
            </a:r>
            <a:r>
              <a:rPr lang="tr-TR" sz="1800" b="1" dirty="0"/>
              <a:t>sorumluluk atfının</a:t>
            </a:r>
            <a:r>
              <a:rPr lang="tr-TR" sz="1800" dirty="0"/>
              <a:t>, </a:t>
            </a:r>
            <a:r>
              <a:rPr lang="tr-TR" sz="1800" b="1" dirty="0"/>
              <a:t>ahlaki normları</a:t>
            </a:r>
            <a:r>
              <a:rPr lang="tr-TR" sz="1800" dirty="0"/>
              <a:t> güçlendirdiği tespit edilmiştir.</a:t>
            </a:r>
          </a:p>
          <a:p>
            <a:pPr algn="just"/>
            <a:r>
              <a:rPr lang="tr-TR" sz="1800" dirty="0"/>
              <a:t>Sonuç olarak, çalışma </a:t>
            </a:r>
            <a:r>
              <a:rPr lang="tr-TR" sz="1800" b="1" dirty="0"/>
              <a:t>TPB ve </a:t>
            </a:r>
            <a:r>
              <a:rPr lang="tr-TR" sz="1800" b="1" dirty="0" err="1"/>
              <a:t>NAT’ın</a:t>
            </a:r>
            <a:r>
              <a:rPr lang="tr-TR" sz="1800" b="1" dirty="0"/>
              <a:t> bütünleşik kullanımının</a:t>
            </a:r>
            <a:r>
              <a:rPr lang="tr-TR" sz="1800" dirty="0"/>
              <a:t>, yeşil kozmetik ürünlere yönelik satın alma niyetini açıklamada etkili bir kuramsal çerçeve sunduğunu ortaya koymaktadır.</a:t>
            </a:r>
          </a:p>
          <a:p>
            <a:pPr algn="just"/>
            <a:endParaRPr lang="tr-TR" sz="1700" dirty="0"/>
          </a:p>
        </p:txBody>
      </p:sp>
      <p:sp>
        <p:nvSpPr>
          <p:cNvPr id="4" name="Slayt Numarası Yer Tutucusu 3">
            <a:extLst>
              <a:ext uri="{FF2B5EF4-FFF2-40B4-BE49-F238E27FC236}">
                <a16:creationId xmlns:a16="http://schemas.microsoft.com/office/drawing/2014/main" id="{7EEA9EE6-BE05-671E-9CF5-99F88537EB77}"/>
              </a:ext>
            </a:extLst>
          </p:cNvPr>
          <p:cNvSpPr>
            <a:spLocks noGrp="1"/>
          </p:cNvSpPr>
          <p:nvPr>
            <p:ph type="sldNum" sz="quarter" idx="12"/>
          </p:nvPr>
        </p:nvSpPr>
        <p:spPr/>
        <p:txBody>
          <a:bodyPr/>
          <a:lstStyle/>
          <a:p>
            <a:fld id="{D1D281A5-F182-489E-A2B2-4A5249B51933}" type="slidenum">
              <a:rPr lang="tr-TR" smtClean="0"/>
              <a:t>24</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589" y="4008946"/>
            <a:ext cx="8945439" cy="2444440"/>
          </a:xfrm>
          <a:prstGeom prst="rect">
            <a:avLst/>
          </a:prstGeom>
        </p:spPr>
      </p:pic>
    </p:spTree>
    <p:extLst>
      <p:ext uri="{BB962C8B-B14F-4D97-AF65-F5344CB8AC3E}">
        <p14:creationId xmlns:p14="http://schemas.microsoft.com/office/powerpoint/2010/main" val="720289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BF10A0-CB24-52E8-A3AF-8C4376F07E41}"/>
              </a:ext>
            </a:extLst>
          </p:cNvPr>
          <p:cNvSpPr>
            <a:spLocks noGrp="1"/>
          </p:cNvSpPr>
          <p:nvPr>
            <p:ph idx="1"/>
          </p:nvPr>
        </p:nvSpPr>
        <p:spPr>
          <a:xfrm>
            <a:off x="764932" y="214984"/>
            <a:ext cx="5609492" cy="6361661"/>
          </a:xfrm>
        </p:spPr>
        <p:txBody>
          <a:bodyPr>
            <a:normAutofit fontScale="92500" lnSpcReduction="20000"/>
          </a:bodyPr>
          <a:lstStyle/>
          <a:p>
            <a:pPr marL="0" indent="0" algn="just">
              <a:buNone/>
            </a:pPr>
            <a:r>
              <a:rPr lang="tr-TR" sz="2400" b="1" dirty="0">
                <a:solidFill>
                  <a:schemeClr val="tx1"/>
                </a:solidFill>
              </a:rPr>
              <a:t>2. </a:t>
            </a:r>
            <a:r>
              <a:rPr lang="tr-TR" i="1" dirty="0" err="1">
                <a:solidFill>
                  <a:schemeClr val="accent4">
                    <a:lumMod val="75000"/>
                  </a:schemeClr>
                </a:solidFill>
              </a:rPr>
              <a:t>Hasesda</a:t>
            </a:r>
            <a:r>
              <a:rPr lang="tr-TR" i="1" dirty="0">
                <a:solidFill>
                  <a:schemeClr val="accent4">
                    <a:lumMod val="75000"/>
                  </a:schemeClr>
                </a:solidFill>
              </a:rPr>
              <a:t>, </a:t>
            </a:r>
            <a:r>
              <a:rPr lang="tr-TR" i="1" dirty="0" err="1">
                <a:solidFill>
                  <a:schemeClr val="accent4">
                    <a:lumMod val="75000"/>
                  </a:schemeClr>
                </a:solidFill>
              </a:rPr>
              <a:t>Yulianto</a:t>
            </a:r>
            <a:r>
              <a:rPr lang="tr-TR" i="1" dirty="0">
                <a:solidFill>
                  <a:schemeClr val="accent4">
                    <a:lumMod val="75000"/>
                  </a:schemeClr>
                </a:solidFill>
              </a:rPr>
              <a:t> ve </a:t>
            </a:r>
            <a:r>
              <a:rPr lang="tr-TR" i="1" dirty="0" err="1">
                <a:solidFill>
                  <a:schemeClr val="accent4">
                    <a:lumMod val="75000"/>
                  </a:schemeClr>
                </a:solidFill>
              </a:rPr>
              <a:t>Fahrudi</a:t>
            </a:r>
            <a:r>
              <a:rPr lang="tr-TR" i="1" dirty="0">
                <a:solidFill>
                  <a:schemeClr val="accent4">
                    <a:lumMod val="75000"/>
                  </a:schemeClr>
                </a:solidFill>
              </a:rPr>
              <a:t> (2024) tarafından gerçekleştirilen “</a:t>
            </a:r>
            <a:r>
              <a:rPr lang="tr-TR" i="1" dirty="0" err="1">
                <a:solidFill>
                  <a:schemeClr val="accent4">
                    <a:lumMod val="75000"/>
                  </a:schemeClr>
                </a:solidFill>
              </a:rPr>
              <a:t>Determining</a:t>
            </a:r>
            <a:r>
              <a:rPr lang="tr-TR" i="1" dirty="0">
                <a:solidFill>
                  <a:schemeClr val="accent4">
                    <a:lumMod val="75000"/>
                  </a:schemeClr>
                </a:solidFill>
              </a:rPr>
              <a:t> </a:t>
            </a:r>
            <a:r>
              <a:rPr lang="tr-TR" i="1" dirty="0" err="1">
                <a:solidFill>
                  <a:schemeClr val="accent4">
                    <a:lumMod val="75000"/>
                  </a:schemeClr>
                </a:solidFill>
              </a:rPr>
              <a:t>Factors</a:t>
            </a:r>
            <a:r>
              <a:rPr lang="tr-TR" i="1" dirty="0">
                <a:solidFill>
                  <a:schemeClr val="accent4">
                    <a:lumMod val="75000"/>
                  </a:schemeClr>
                </a:solidFill>
              </a:rPr>
              <a:t> </a:t>
            </a:r>
            <a:r>
              <a:rPr lang="tr-TR" i="1" dirty="0" err="1">
                <a:solidFill>
                  <a:schemeClr val="accent4">
                    <a:lumMod val="75000"/>
                  </a:schemeClr>
                </a:solidFill>
              </a:rPr>
              <a:t>Influencing</a:t>
            </a:r>
            <a:r>
              <a:rPr lang="tr-TR" i="1" dirty="0">
                <a:solidFill>
                  <a:schemeClr val="accent4">
                    <a:lumMod val="75000"/>
                  </a:schemeClr>
                </a:solidFill>
              </a:rPr>
              <a:t> </a:t>
            </a:r>
            <a:r>
              <a:rPr lang="tr-TR" i="1" dirty="0" err="1">
                <a:solidFill>
                  <a:schemeClr val="accent4">
                    <a:lumMod val="75000"/>
                  </a:schemeClr>
                </a:solidFill>
              </a:rPr>
              <a:t>Generation</a:t>
            </a:r>
            <a:r>
              <a:rPr lang="tr-TR" i="1" dirty="0">
                <a:solidFill>
                  <a:schemeClr val="accent4">
                    <a:lumMod val="75000"/>
                  </a:schemeClr>
                </a:solidFill>
              </a:rPr>
              <a:t> </a:t>
            </a:r>
            <a:r>
              <a:rPr lang="tr-TR" i="1" dirty="0" err="1">
                <a:solidFill>
                  <a:schemeClr val="accent4">
                    <a:lumMod val="75000"/>
                  </a:schemeClr>
                </a:solidFill>
              </a:rPr>
              <a:t>Z's</a:t>
            </a:r>
            <a:r>
              <a:rPr lang="tr-TR" i="1" dirty="0">
                <a:solidFill>
                  <a:schemeClr val="accent4">
                    <a:lumMod val="75000"/>
                  </a:schemeClr>
                </a:solidFill>
              </a:rPr>
              <a:t> </a:t>
            </a:r>
            <a:r>
              <a:rPr lang="tr-TR" i="1" dirty="0" err="1">
                <a:solidFill>
                  <a:schemeClr val="accent4">
                    <a:lumMod val="75000"/>
                  </a:schemeClr>
                </a:solidFill>
              </a:rPr>
              <a:t>Intention</a:t>
            </a:r>
            <a:r>
              <a:rPr lang="tr-TR" i="1" dirty="0">
                <a:solidFill>
                  <a:schemeClr val="accent4">
                    <a:lumMod val="75000"/>
                  </a:schemeClr>
                </a:solidFill>
              </a:rPr>
              <a:t> </a:t>
            </a:r>
            <a:r>
              <a:rPr lang="tr-TR" i="1" dirty="0" err="1">
                <a:solidFill>
                  <a:schemeClr val="accent4">
                    <a:lumMod val="75000"/>
                  </a:schemeClr>
                </a:solidFill>
              </a:rPr>
              <a:t>to</a:t>
            </a:r>
            <a:r>
              <a:rPr lang="tr-TR" i="1" dirty="0">
                <a:solidFill>
                  <a:schemeClr val="accent4">
                    <a:lumMod val="75000"/>
                  </a:schemeClr>
                </a:solidFill>
              </a:rPr>
              <a:t> </a:t>
            </a:r>
            <a:r>
              <a:rPr lang="tr-TR" i="1" dirty="0" err="1">
                <a:solidFill>
                  <a:schemeClr val="accent4">
                    <a:lumMod val="75000"/>
                  </a:schemeClr>
                </a:solidFill>
              </a:rPr>
              <a:t>Purchase</a:t>
            </a:r>
            <a:r>
              <a:rPr lang="tr-TR" i="1" dirty="0">
                <a:solidFill>
                  <a:schemeClr val="accent4">
                    <a:lumMod val="75000"/>
                  </a:schemeClr>
                </a:solidFill>
              </a:rPr>
              <a:t> </a:t>
            </a:r>
            <a:r>
              <a:rPr lang="tr-TR" i="1" dirty="0" err="1">
                <a:solidFill>
                  <a:schemeClr val="accent4">
                    <a:lumMod val="75000"/>
                  </a:schemeClr>
                </a:solidFill>
              </a:rPr>
              <a:t>Green</a:t>
            </a:r>
            <a:r>
              <a:rPr lang="tr-TR" i="1" dirty="0">
                <a:solidFill>
                  <a:schemeClr val="accent4">
                    <a:lumMod val="75000"/>
                  </a:schemeClr>
                </a:solidFill>
              </a:rPr>
              <a:t> </a:t>
            </a:r>
            <a:r>
              <a:rPr lang="tr-TR" i="1" dirty="0" err="1">
                <a:solidFill>
                  <a:schemeClr val="accent4">
                    <a:lumMod val="75000"/>
                  </a:schemeClr>
                </a:solidFill>
              </a:rPr>
              <a:t>Cosmetics</a:t>
            </a:r>
            <a:r>
              <a:rPr lang="tr-TR" i="1" dirty="0">
                <a:solidFill>
                  <a:schemeClr val="accent4">
                    <a:lumMod val="75000"/>
                  </a:schemeClr>
                </a:solidFill>
              </a:rPr>
              <a:t>” (Z Kuşağının Yeşil Kozmetik Ürünleri Satın Alma Niyetini Etkileyen Belirleyici Faktörler) </a:t>
            </a:r>
          </a:p>
          <a:p>
            <a:pPr algn="just"/>
            <a:r>
              <a:rPr lang="tr-TR" sz="1800" dirty="0"/>
              <a:t>Bu çalışma, </a:t>
            </a:r>
            <a:r>
              <a:rPr lang="tr-TR" sz="1800" b="1" dirty="0"/>
              <a:t>Endonezya’daki Z Kuşağı tüketicilerinin yeşil kozmetik ürünlere yönelik satın alma niyetlerini</a:t>
            </a:r>
            <a:r>
              <a:rPr lang="tr-TR" sz="1800" dirty="0"/>
              <a:t> etkileyen faktörleri incelemektedir. Araştırma, </a:t>
            </a:r>
            <a:r>
              <a:rPr lang="tr-TR" sz="1800" b="1" dirty="0"/>
              <a:t>Planlı Davranış Teorisi (TPB)</a:t>
            </a:r>
            <a:r>
              <a:rPr lang="tr-TR" sz="1800" dirty="0"/>
              <a:t> ve </a:t>
            </a:r>
            <a:r>
              <a:rPr lang="tr-TR" sz="1800" b="1" dirty="0"/>
              <a:t>Norm Aktivasyon Modeli (NAM)</a:t>
            </a:r>
            <a:r>
              <a:rPr lang="tr-TR" sz="1800" dirty="0"/>
              <a:t> çerçevesinde geliştirilmiş olup, </a:t>
            </a:r>
            <a:r>
              <a:rPr lang="tr-TR" sz="1800" b="1" dirty="0"/>
              <a:t>Yeşil Satın Alma Tutumu (GPA)</a:t>
            </a:r>
            <a:r>
              <a:rPr lang="tr-TR" sz="1800" dirty="0"/>
              <a:t>, </a:t>
            </a:r>
            <a:r>
              <a:rPr lang="tr-TR" sz="1800" b="1" dirty="0"/>
              <a:t>Algılanan Davranışsal Kontrol (PBC)</a:t>
            </a:r>
            <a:r>
              <a:rPr lang="tr-TR" sz="1800" dirty="0"/>
              <a:t> ve </a:t>
            </a:r>
            <a:r>
              <a:rPr lang="tr-TR" sz="1800" b="1" dirty="0"/>
              <a:t>Kişisel Normların (PN)</a:t>
            </a:r>
            <a:r>
              <a:rPr lang="tr-TR" sz="1800" dirty="0"/>
              <a:t> </a:t>
            </a:r>
            <a:r>
              <a:rPr lang="tr-TR" sz="1800" b="1" dirty="0"/>
              <a:t>Yeşil Satın Alma Niyeti (GPI)</a:t>
            </a:r>
            <a:r>
              <a:rPr lang="tr-TR" sz="1800" dirty="0"/>
              <a:t> üzerindeki etkileri analiz edilmiştir.</a:t>
            </a:r>
          </a:p>
          <a:p>
            <a:pPr algn="just"/>
            <a:r>
              <a:rPr lang="tr-TR" sz="1800" dirty="0"/>
              <a:t>Araştırma, Endonezya’da son bir yıl içinde </a:t>
            </a:r>
            <a:r>
              <a:rPr lang="tr-TR" sz="1800" b="1" dirty="0" err="1"/>
              <a:t>The</a:t>
            </a:r>
            <a:r>
              <a:rPr lang="tr-TR" sz="1800" b="1" dirty="0"/>
              <a:t> Body Shop</a:t>
            </a:r>
            <a:r>
              <a:rPr lang="tr-TR" sz="1800" dirty="0"/>
              <a:t> ürünlerini satın almış </a:t>
            </a:r>
            <a:r>
              <a:rPr lang="tr-TR" sz="1800" b="1" dirty="0"/>
              <a:t>165 Z Kuşağı tüketicisi</a:t>
            </a:r>
            <a:r>
              <a:rPr lang="tr-TR" sz="1800" dirty="0"/>
              <a:t> ile çevrim içi anket yöntemi kullanılarak gerçekleştirilmiştir. Nicel araştırma yaklaşımı benimsenmiş ve amaçlı örnekleme yöntemi kullanılmıştır.</a:t>
            </a:r>
          </a:p>
          <a:p>
            <a:pPr algn="just"/>
            <a:r>
              <a:rPr lang="tr-TR" sz="1800" dirty="0"/>
              <a:t>Elde edilen bulgular, </a:t>
            </a:r>
            <a:r>
              <a:rPr lang="tr-TR" sz="1800" b="1" dirty="0"/>
              <a:t>GPA, PBC ve </a:t>
            </a:r>
            <a:r>
              <a:rPr lang="tr-TR" sz="1800" b="1" dirty="0" err="1"/>
              <a:t>PN’nin</a:t>
            </a:r>
            <a:r>
              <a:rPr lang="tr-TR" sz="1800" b="1" dirty="0"/>
              <a:t> yeşil satın alma niyeti üzerinde pozitif ve anlamlı etkilere sahip olduğunu</a:t>
            </a:r>
            <a:r>
              <a:rPr lang="tr-TR" sz="1800" dirty="0"/>
              <a:t> göstermektedir. Sonuçlar, TPB ve </a:t>
            </a:r>
            <a:r>
              <a:rPr lang="tr-TR" sz="1800" dirty="0" err="1"/>
              <a:t>NAM’in</a:t>
            </a:r>
            <a:r>
              <a:rPr lang="tr-TR" sz="1800" dirty="0"/>
              <a:t> yeşil kozmetik tüketimini açıklamada güçlü ve tamamlayıcı bir çerçeve sunduğunu ortaya koymaktadır. Özellikle </a:t>
            </a:r>
            <a:r>
              <a:rPr lang="tr-TR" sz="1800" b="1" dirty="0"/>
              <a:t>çevreye yönelik ahlaki sorumluluk duygusu</a:t>
            </a:r>
            <a:r>
              <a:rPr lang="tr-TR" sz="1800" dirty="0"/>
              <a:t>, Z Kuşağı tüketicilerinin yeşil kozmetik ürünleri tercih etmesinde belirleyici bir rol oynamaktadır.</a:t>
            </a:r>
          </a:p>
          <a:p>
            <a:pPr algn="just"/>
            <a:endParaRPr lang="tr-TR" sz="1700" dirty="0"/>
          </a:p>
        </p:txBody>
      </p:sp>
      <p:sp>
        <p:nvSpPr>
          <p:cNvPr id="4" name="Slayt Numarası Yer Tutucusu 3">
            <a:extLst>
              <a:ext uri="{FF2B5EF4-FFF2-40B4-BE49-F238E27FC236}">
                <a16:creationId xmlns:a16="http://schemas.microsoft.com/office/drawing/2014/main" id="{7EEA9EE6-BE05-671E-9CF5-99F88537EB77}"/>
              </a:ext>
            </a:extLst>
          </p:cNvPr>
          <p:cNvSpPr>
            <a:spLocks noGrp="1"/>
          </p:cNvSpPr>
          <p:nvPr>
            <p:ph type="sldNum" sz="quarter" idx="12"/>
          </p:nvPr>
        </p:nvSpPr>
        <p:spPr/>
        <p:txBody>
          <a:bodyPr/>
          <a:lstStyle/>
          <a:p>
            <a:fld id="{D1D281A5-F182-489E-A2B2-4A5249B51933}" type="slidenum">
              <a:rPr lang="tr-TR" smtClean="0"/>
              <a:t>25</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687" y="317989"/>
            <a:ext cx="2393822" cy="3163765"/>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762" y="3664928"/>
            <a:ext cx="5383090" cy="1866900"/>
          </a:xfrm>
          <a:prstGeom prst="rect">
            <a:avLst/>
          </a:prstGeom>
        </p:spPr>
      </p:pic>
    </p:spTree>
    <p:extLst>
      <p:ext uri="{BB962C8B-B14F-4D97-AF65-F5344CB8AC3E}">
        <p14:creationId xmlns:p14="http://schemas.microsoft.com/office/powerpoint/2010/main" val="175124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BF10A0-CB24-52E8-A3AF-8C4376F07E41}"/>
              </a:ext>
            </a:extLst>
          </p:cNvPr>
          <p:cNvSpPr>
            <a:spLocks noGrp="1"/>
          </p:cNvSpPr>
          <p:nvPr>
            <p:ph idx="1"/>
          </p:nvPr>
        </p:nvSpPr>
        <p:spPr>
          <a:xfrm>
            <a:off x="826477" y="241363"/>
            <a:ext cx="5943600" cy="6431999"/>
          </a:xfrm>
        </p:spPr>
        <p:txBody>
          <a:bodyPr>
            <a:normAutofit fontScale="92500" lnSpcReduction="20000"/>
          </a:bodyPr>
          <a:lstStyle/>
          <a:p>
            <a:pPr marL="0" indent="0" algn="just">
              <a:buNone/>
            </a:pPr>
            <a:r>
              <a:rPr lang="tr-TR" sz="2400" b="1" dirty="0">
                <a:solidFill>
                  <a:schemeClr val="tx1"/>
                </a:solidFill>
              </a:rPr>
              <a:t>3. </a:t>
            </a:r>
            <a:r>
              <a:rPr lang="tr-TR" i="1" dirty="0" err="1">
                <a:solidFill>
                  <a:schemeClr val="accent4">
                    <a:lumMod val="75000"/>
                  </a:schemeClr>
                </a:solidFill>
              </a:rPr>
              <a:t>Oetomo</a:t>
            </a:r>
            <a:r>
              <a:rPr lang="tr-TR" i="1" dirty="0">
                <a:solidFill>
                  <a:schemeClr val="accent4">
                    <a:lumMod val="75000"/>
                  </a:schemeClr>
                </a:solidFill>
              </a:rPr>
              <a:t>, </a:t>
            </a:r>
            <a:r>
              <a:rPr lang="tr-TR" i="1" dirty="0" err="1">
                <a:solidFill>
                  <a:schemeClr val="accent4">
                    <a:lumMod val="75000"/>
                  </a:schemeClr>
                </a:solidFill>
              </a:rPr>
              <a:t>Arundati</a:t>
            </a:r>
            <a:r>
              <a:rPr lang="tr-TR" i="1" dirty="0">
                <a:solidFill>
                  <a:schemeClr val="accent4">
                    <a:lumMod val="75000"/>
                  </a:schemeClr>
                </a:solidFill>
              </a:rPr>
              <a:t>, </a:t>
            </a:r>
            <a:r>
              <a:rPr lang="tr-TR" i="1" dirty="0" err="1">
                <a:solidFill>
                  <a:schemeClr val="accent4">
                    <a:lumMod val="75000"/>
                  </a:schemeClr>
                </a:solidFill>
              </a:rPr>
              <a:t>Rahatmawati</a:t>
            </a:r>
            <a:r>
              <a:rPr lang="tr-TR" i="1" dirty="0">
                <a:solidFill>
                  <a:schemeClr val="accent4">
                    <a:lumMod val="75000"/>
                  </a:schemeClr>
                </a:solidFill>
              </a:rPr>
              <a:t> ve </a:t>
            </a:r>
            <a:r>
              <a:rPr lang="tr-TR" i="1" dirty="0" err="1">
                <a:solidFill>
                  <a:schemeClr val="accent4">
                    <a:lumMod val="75000"/>
                  </a:schemeClr>
                </a:solidFill>
              </a:rPr>
              <a:t>Purnama</a:t>
            </a:r>
            <a:r>
              <a:rPr lang="tr-TR" i="1" dirty="0">
                <a:solidFill>
                  <a:schemeClr val="accent4">
                    <a:lumMod val="75000"/>
                  </a:schemeClr>
                </a:solidFill>
              </a:rPr>
              <a:t> (2025)</a:t>
            </a:r>
            <a:r>
              <a:rPr lang="tr-TR" dirty="0">
                <a:solidFill>
                  <a:schemeClr val="accent4">
                    <a:lumMod val="75000"/>
                  </a:schemeClr>
                </a:solidFill>
              </a:rPr>
              <a:t> tarafından gerçekleştirilen “</a:t>
            </a:r>
            <a:r>
              <a:rPr lang="tr-TR" dirty="0" err="1">
                <a:solidFill>
                  <a:schemeClr val="accent4">
                    <a:lumMod val="75000"/>
                  </a:schemeClr>
                </a:solidFill>
              </a:rPr>
              <a:t>Understanding</a:t>
            </a:r>
            <a:r>
              <a:rPr lang="tr-TR" dirty="0">
                <a:solidFill>
                  <a:schemeClr val="accent4">
                    <a:lumMod val="75000"/>
                  </a:schemeClr>
                </a:solidFill>
              </a:rPr>
              <a:t> </a:t>
            </a:r>
            <a:r>
              <a:rPr lang="tr-TR" dirty="0" err="1">
                <a:solidFill>
                  <a:schemeClr val="accent4">
                    <a:lumMod val="75000"/>
                  </a:schemeClr>
                </a:solidFill>
              </a:rPr>
              <a:t>Green</a:t>
            </a:r>
            <a:r>
              <a:rPr lang="tr-TR" dirty="0">
                <a:solidFill>
                  <a:schemeClr val="accent4">
                    <a:lumMod val="75000"/>
                  </a:schemeClr>
                </a:solidFill>
              </a:rPr>
              <a:t> </a:t>
            </a:r>
            <a:r>
              <a:rPr lang="tr-TR" dirty="0" err="1">
                <a:solidFill>
                  <a:schemeClr val="accent4">
                    <a:lumMod val="75000"/>
                  </a:schemeClr>
                </a:solidFill>
              </a:rPr>
              <a:t>Purchase</a:t>
            </a:r>
            <a:r>
              <a:rPr lang="tr-TR" dirty="0">
                <a:solidFill>
                  <a:schemeClr val="accent4">
                    <a:lumMod val="75000"/>
                  </a:schemeClr>
                </a:solidFill>
              </a:rPr>
              <a:t> </a:t>
            </a:r>
            <a:r>
              <a:rPr lang="tr-TR" dirty="0" err="1">
                <a:solidFill>
                  <a:schemeClr val="accent4">
                    <a:lumMod val="75000"/>
                  </a:schemeClr>
                </a:solidFill>
              </a:rPr>
              <a:t>Intention</a:t>
            </a:r>
            <a:r>
              <a:rPr lang="tr-TR" dirty="0">
                <a:solidFill>
                  <a:schemeClr val="accent4">
                    <a:lumMod val="75000"/>
                  </a:schemeClr>
                </a:solidFill>
              </a:rPr>
              <a:t> </a:t>
            </a:r>
            <a:r>
              <a:rPr lang="tr-TR" dirty="0" err="1">
                <a:solidFill>
                  <a:schemeClr val="accent4">
                    <a:lumMod val="75000"/>
                  </a:schemeClr>
                </a:solidFill>
              </a:rPr>
              <a:t>through</a:t>
            </a:r>
            <a:r>
              <a:rPr lang="tr-TR" dirty="0">
                <a:solidFill>
                  <a:schemeClr val="accent4">
                    <a:lumMod val="75000"/>
                  </a:schemeClr>
                </a:solidFill>
              </a:rPr>
              <a:t> </a:t>
            </a:r>
            <a:r>
              <a:rPr lang="tr-TR" dirty="0" err="1">
                <a:solidFill>
                  <a:schemeClr val="accent4">
                    <a:lumMod val="75000"/>
                  </a:schemeClr>
                </a:solidFill>
              </a:rPr>
              <a:t>Theory</a:t>
            </a:r>
            <a:r>
              <a:rPr lang="tr-TR" dirty="0">
                <a:solidFill>
                  <a:schemeClr val="accent4">
                    <a:lumMod val="75000"/>
                  </a:schemeClr>
                </a:solidFill>
              </a:rPr>
              <a:t> of </a:t>
            </a:r>
            <a:r>
              <a:rPr lang="tr-TR" dirty="0" err="1">
                <a:solidFill>
                  <a:schemeClr val="accent4">
                    <a:lumMod val="75000"/>
                  </a:schemeClr>
                </a:solidFill>
              </a:rPr>
              <a:t>Planned</a:t>
            </a:r>
            <a:r>
              <a:rPr lang="tr-TR" dirty="0">
                <a:solidFill>
                  <a:schemeClr val="accent4">
                    <a:lumMod val="75000"/>
                  </a:schemeClr>
                </a:solidFill>
              </a:rPr>
              <a:t> </a:t>
            </a:r>
            <a:r>
              <a:rPr lang="tr-TR" dirty="0" err="1">
                <a:solidFill>
                  <a:schemeClr val="accent4">
                    <a:lumMod val="75000"/>
                  </a:schemeClr>
                </a:solidFill>
              </a:rPr>
              <a:t>Behavior</a:t>
            </a:r>
            <a:r>
              <a:rPr lang="tr-TR" dirty="0">
                <a:solidFill>
                  <a:schemeClr val="accent4">
                    <a:lumMod val="75000"/>
                  </a:schemeClr>
                </a:solidFill>
              </a:rPr>
              <a:t> </a:t>
            </a:r>
            <a:r>
              <a:rPr lang="tr-TR" dirty="0" err="1">
                <a:solidFill>
                  <a:schemeClr val="accent4">
                    <a:lumMod val="75000"/>
                  </a:schemeClr>
                </a:solidFill>
              </a:rPr>
              <a:t>and</a:t>
            </a:r>
            <a:r>
              <a:rPr lang="tr-TR" dirty="0">
                <a:solidFill>
                  <a:schemeClr val="accent4">
                    <a:lumMod val="75000"/>
                  </a:schemeClr>
                </a:solidFill>
              </a:rPr>
              <a:t> Norm </a:t>
            </a:r>
            <a:r>
              <a:rPr lang="tr-TR" dirty="0" err="1">
                <a:solidFill>
                  <a:schemeClr val="accent4">
                    <a:lumMod val="75000"/>
                  </a:schemeClr>
                </a:solidFill>
              </a:rPr>
              <a:t>Activation</a:t>
            </a:r>
            <a:r>
              <a:rPr lang="tr-TR" dirty="0">
                <a:solidFill>
                  <a:schemeClr val="accent4">
                    <a:lumMod val="75000"/>
                  </a:schemeClr>
                </a:solidFill>
              </a:rPr>
              <a:t> </a:t>
            </a:r>
            <a:r>
              <a:rPr lang="tr-TR" dirty="0" err="1">
                <a:solidFill>
                  <a:schemeClr val="accent4">
                    <a:lumMod val="75000"/>
                  </a:schemeClr>
                </a:solidFill>
              </a:rPr>
              <a:t>Theory</a:t>
            </a:r>
            <a:r>
              <a:rPr lang="tr-TR" dirty="0">
                <a:solidFill>
                  <a:schemeClr val="accent4">
                    <a:lumMod val="75000"/>
                  </a:schemeClr>
                </a:solidFill>
              </a:rPr>
              <a:t>” (Planlı Davranış Teorisi ve Norm Aktivasyon Teorisi Çerçevesinde Yeşil Satın Alma Niyetinin Anlaşılması)</a:t>
            </a:r>
          </a:p>
          <a:p>
            <a:pPr algn="just"/>
            <a:r>
              <a:rPr lang="tr-TR" sz="1800" dirty="0"/>
              <a:t>Bu çalışma, </a:t>
            </a:r>
            <a:r>
              <a:rPr lang="tr-TR" sz="1800" b="1" dirty="0"/>
              <a:t>yeşil satın alma niyetini etkileyen faktörleri</a:t>
            </a:r>
            <a:r>
              <a:rPr lang="tr-TR" sz="1800" dirty="0"/>
              <a:t> </a:t>
            </a:r>
            <a:r>
              <a:rPr lang="tr-TR" sz="1800" b="1" dirty="0"/>
              <a:t>Planlı Davranış Teorisi (TPB)</a:t>
            </a:r>
            <a:r>
              <a:rPr lang="tr-TR" sz="1800" dirty="0"/>
              <a:t> ve </a:t>
            </a:r>
            <a:r>
              <a:rPr lang="tr-TR" sz="1800" b="1" dirty="0"/>
              <a:t>Norm Aktivasyon Teorisi (NAT)</a:t>
            </a:r>
            <a:r>
              <a:rPr lang="tr-TR" sz="1800" dirty="0"/>
              <a:t> çerçevesinde </a:t>
            </a:r>
            <a:r>
              <a:rPr lang="tr-TR" sz="1800" b="1" dirty="0"/>
              <a:t>bütünleşik bir yaklaşımla</a:t>
            </a:r>
            <a:r>
              <a:rPr lang="tr-TR" sz="1800" dirty="0"/>
              <a:t> incelemektedir. Araştırma, </a:t>
            </a:r>
            <a:r>
              <a:rPr lang="tr-TR" sz="1800" b="1" dirty="0"/>
              <a:t>Endonezya’nın </a:t>
            </a:r>
            <a:r>
              <a:rPr lang="tr-TR" sz="1800" b="1" dirty="0" err="1"/>
              <a:t>Yogyakarta</a:t>
            </a:r>
            <a:r>
              <a:rPr lang="tr-TR" sz="1800" b="1" dirty="0"/>
              <a:t> Özel Bölgesi</a:t>
            </a:r>
            <a:r>
              <a:rPr lang="tr-TR" sz="1800" dirty="0"/>
              <a:t> bağlamında yürütülmüş ve sürdürülebilir tüketim davranışlarının oluşumunda psikolojik ve normatif unsurların rolüne odaklanmıştır.</a:t>
            </a:r>
          </a:p>
          <a:p>
            <a:pPr algn="just"/>
            <a:r>
              <a:rPr lang="tr-TR" sz="1800" dirty="0"/>
              <a:t>Araştırmada, 200 katılımcıdan çevrim içi anket yoluyla toplanan veriler PLS-SEM yöntemiyle analiz edilmiştir. Bulgular, sonuçların farkındalığı, öznel normlar ve algılanan davranışsal kontrolün yeşil satın alma niyeti üzerinde anlamlı etkilere sahip olduğunu göstermektedir. Ayrıca, kişisel normların, yeşil ürün satın alma niyetinin oluşumunda merkezi ve güçlü bir belirleyici olduğu tespit edilmiştir.</a:t>
            </a:r>
          </a:p>
          <a:p>
            <a:pPr algn="just"/>
            <a:r>
              <a:rPr lang="tr-TR" sz="1800" dirty="0"/>
              <a:t>Öte yandan, </a:t>
            </a:r>
            <a:r>
              <a:rPr lang="tr-TR" sz="1800" b="1" dirty="0"/>
              <a:t>tutumların kişisel normlar üzerinde anlamlı bir etkisi olmadığı</a:t>
            </a:r>
            <a:r>
              <a:rPr lang="tr-TR" sz="1800" dirty="0"/>
              <a:t>, yeşil satın alma niyetinin şekillenmesinde </a:t>
            </a:r>
            <a:r>
              <a:rPr lang="tr-TR" sz="1800" b="1" dirty="0"/>
              <a:t>sosyal ve ahlaki faktörlerin</a:t>
            </a:r>
            <a:r>
              <a:rPr lang="tr-TR" sz="1800" dirty="0"/>
              <a:t>, bireysel tutumlardan daha etkili olduğu ortaya konulmuştur. Sonuç olarak çalışma, TPB ve </a:t>
            </a:r>
            <a:r>
              <a:rPr lang="tr-TR" sz="1800" dirty="0" err="1"/>
              <a:t>NAT’ın</a:t>
            </a:r>
            <a:r>
              <a:rPr lang="tr-TR" sz="1800" dirty="0"/>
              <a:t> birlikte kullanılmasının, yeşil tüketici davranışlarını açıklamada </a:t>
            </a:r>
            <a:r>
              <a:rPr lang="tr-TR" sz="1800" b="1" dirty="0"/>
              <a:t>güçlü ve tamamlayıcı bir kuramsal çerçeve sunduğunu</a:t>
            </a:r>
            <a:r>
              <a:rPr lang="tr-TR" sz="1800" dirty="0"/>
              <a:t> </a:t>
            </a:r>
            <a:r>
              <a:rPr lang="tr-TR" sz="1800" dirty="0" smtClean="0"/>
              <a:t>göstermektedir</a:t>
            </a:r>
            <a:endParaRPr lang="tr-TR" sz="1800" dirty="0"/>
          </a:p>
        </p:txBody>
      </p:sp>
      <p:sp>
        <p:nvSpPr>
          <p:cNvPr id="4" name="Slayt Numarası Yer Tutucusu 3">
            <a:extLst>
              <a:ext uri="{FF2B5EF4-FFF2-40B4-BE49-F238E27FC236}">
                <a16:creationId xmlns:a16="http://schemas.microsoft.com/office/drawing/2014/main" id="{7EEA9EE6-BE05-671E-9CF5-99F88537EB77}"/>
              </a:ext>
            </a:extLst>
          </p:cNvPr>
          <p:cNvSpPr>
            <a:spLocks noGrp="1"/>
          </p:cNvSpPr>
          <p:nvPr>
            <p:ph type="sldNum" sz="quarter" idx="12"/>
          </p:nvPr>
        </p:nvSpPr>
        <p:spPr/>
        <p:txBody>
          <a:bodyPr/>
          <a:lstStyle/>
          <a:p>
            <a:fld id="{D1D281A5-F182-489E-A2B2-4A5249B51933}" type="slidenum">
              <a:rPr lang="tr-TR" smtClean="0"/>
              <a:t>26</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432" y="1928600"/>
            <a:ext cx="5068608" cy="3821570"/>
          </a:xfrm>
          <a:prstGeom prst="rect">
            <a:avLst/>
          </a:prstGeom>
        </p:spPr>
      </p:pic>
    </p:spTree>
    <p:extLst>
      <p:ext uri="{BB962C8B-B14F-4D97-AF65-F5344CB8AC3E}">
        <p14:creationId xmlns:p14="http://schemas.microsoft.com/office/powerpoint/2010/main" val="2022679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BF10A0-CB24-52E8-A3AF-8C4376F07E41}"/>
              </a:ext>
            </a:extLst>
          </p:cNvPr>
          <p:cNvSpPr>
            <a:spLocks noGrp="1"/>
          </p:cNvSpPr>
          <p:nvPr>
            <p:ph idx="1"/>
          </p:nvPr>
        </p:nvSpPr>
        <p:spPr>
          <a:xfrm>
            <a:off x="852854" y="223777"/>
            <a:ext cx="5609492" cy="5034023"/>
          </a:xfrm>
        </p:spPr>
        <p:txBody>
          <a:bodyPr>
            <a:normAutofit fontScale="85000" lnSpcReduction="10000"/>
          </a:bodyPr>
          <a:lstStyle/>
          <a:p>
            <a:pPr marL="0" indent="0" algn="just">
              <a:buNone/>
            </a:pPr>
            <a:r>
              <a:rPr lang="tr-TR" sz="2400" b="1" dirty="0">
                <a:solidFill>
                  <a:schemeClr val="tx1"/>
                </a:solidFill>
              </a:rPr>
              <a:t>4. </a:t>
            </a:r>
            <a:r>
              <a:rPr lang="tr-TR" i="1" dirty="0" err="1">
                <a:solidFill>
                  <a:schemeClr val="accent4">
                    <a:lumMod val="75000"/>
                  </a:schemeClr>
                </a:solidFill>
              </a:rPr>
              <a:t>Irene</a:t>
            </a:r>
            <a:r>
              <a:rPr lang="tr-TR" i="1" dirty="0">
                <a:solidFill>
                  <a:schemeClr val="accent4">
                    <a:lumMod val="75000"/>
                  </a:schemeClr>
                </a:solidFill>
              </a:rPr>
              <a:t> </a:t>
            </a:r>
            <a:r>
              <a:rPr lang="tr-TR" i="1" dirty="0" err="1">
                <a:solidFill>
                  <a:schemeClr val="accent4">
                    <a:lumMod val="75000"/>
                  </a:schemeClr>
                </a:solidFill>
              </a:rPr>
              <a:t>Tilikidou</a:t>
            </a:r>
            <a:r>
              <a:rPr lang="tr-TR" i="1" dirty="0">
                <a:solidFill>
                  <a:schemeClr val="accent4">
                    <a:lumMod val="75000"/>
                  </a:schemeClr>
                </a:solidFill>
              </a:rPr>
              <a:t> ve Antonia </a:t>
            </a:r>
            <a:r>
              <a:rPr lang="tr-TR" i="1" dirty="0" err="1">
                <a:solidFill>
                  <a:schemeClr val="accent4">
                    <a:lumMod val="75000"/>
                  </a:schemeClr>
                </a:solidFill>
              </a:rPr>
              <a:t>Delistavrou</a:t>
            </a:r>
            <a:r>
              <a:rPr lang="tr-TR" i="1" dirty="0">
                <a:solidFill>
                  <a:schemeClr val="accent4">
                    <a:lumMod val="75000"/>
                  </a:schemeClr>
                </a:solidFill>
              </a:rPr>
              <a:t> (2023)</a:t>
            </a:r>
            <a:r>
              <a:rPr lang="tr-TR" dirty="0">
                <a:solidFill>
                  <a:schemeClr val="accent4">
                    <a:lumMod val="75000"/>
                  </a:schemeClr>
                </a:solidFill>
              </a:rPr>
              <a:t> tarafından gerçekleştirilen </a:t>
            </a:r>
            <a:r>
              <a:rPr lang="tr-TR" i="1" dirty="0">
                <a:solidFill>
                  <a:schemeClr val="accent4">
                    <a:lumMod val="75000"/>
                  </a:schemeClr>
                </a:solidFill>
              </a:rPr>
              <a:t>“</a:t>
            </a:r>
            <a:r>
              <a:rPr lang="tr-TR" i="1" dirty="0" err="1">
                <a:solidFill>
                  <a:schemeClr val="accent4">
                    <a:lumMod val="75000"/>
                  </a:schemeClr>
                </a:solidFill>
              </a:rPr>
              <a:t>Cosmetics</a:t>
            </a:r>
            <a:r>
              <a:rPr lang="tr-TR" i="1" dirty="0">
                <a:solidFill>
                  <a:schemeClr val="accent4">
                    <a:lumMod val="75000"/>
                  </a:schemeClr>
                </a:solidFill>
              </a:rPr>
              <a:t> </a:t>
            </a:r>
            <a:r>
              <a:rPr lang="tr-TR" i="1" dirty="0" err="1">
                <a:solidFill>
                  <a:schemeClr val="accent4">
                    <a:lumMod val="75000"/>
                  </a:schemeClr>
                </a:solidFill>
              </a:rPr>
              <a:t>and</a:t>
            </a:r>
            <a:r>
              <a:rPr lang="tr-TR" i="1" dirty="0">
                <a:solidFill>
                  <a:schemeClr val="accent4">
                    <a:lumMod val="75000"/>
                  </a:schemeClr>
                </a:solidFill>
              </a:rPr>
              <a:t> </a:t>
            </a:r>
            <a:r>
              <a:rPr lang="tr-TR" i="1" dirty="0" err="1">
                <a:solidFill>
                  <a:schemeClr val="accent4">
                    <a:lumMod val="75000"/>
                  </a:schemeClr>
                </a:solidFill>
              </a:rPr>
              <a:t>Detergents</a:t>
            </a:r>
            <a:r>
              <a:rPr lang="tr-TR" i="1" dirty="0">
                <a:solidFill>
                  <a:schemeClr val="accent4">
                    <a:lumMod val="75000"/>
                  </a:schemeClr>
                </a:solidFill>
              </a:rPr>
              <a:t> </a:t>
            </a:r>
            <a:r>
              <a:rPr lang="tr-TR" i="1" dirty="0" err="1">
                <a:solidFill>
                  <a:schemeClr val="accent4">
                    <a:lumMod val="75000"/>
                  </a:schemeClr>
                </a:solidFill>
              </a:rPr>
              <a:t>with</a:t>
            </a:r>
            <a:r>
              <a:rPr lang="tr-TR" i="1" dirty="0">
                <a:solidFill>
                  <a:schemeClr val="accent4">
                    <a:lumMod val="75000"/>
                  </a:schemeClr>
                </a:solidFill>
              </a:rPr>
              <a:t> </a:t>
            </a:r>
            <a:r>
              <a:rPr lang="tr-TR" i="1" dirty="0" err="1">
                <a:solidFill>
                  <a:schemeClr val="accent4">
                    <a:lumMod val="75000"/>
                  </a:schemeClr>
                </a:solidFill>
              </a:rPr>
              <a:t>Recycled</a:t>
            </a:r>
            <a:r>
              <a:rPr lang="tr-TR" i="1" dirty="0">
                <a:solidFill>
                  <a:schemeClr val="accent4">
                    <a:lumMod val="75000"/>
                  </a:schemeClr>
                </a:solidFill>
              </a:rPr>
              <a:t> CO₂: A Cross-Country </a:t>
            </a:r>
            <a:r>
              <a:rPr lang="tr-TR" i="1" dirty="0" err="1">
                <a:solidFill>
                  <a:schemeClr val="accent4">
                    <a:lumMod val="75000"/>
                  </a:schemeClr>
                </a:solidFill>
              </a:rPr>
              <a:t>Study</a:t>
            </a:r>
            <a:r>
              <a:rPr lang="tr-TR" i="1" dirty="0">
                <a:solidFill>
                  <a:schemeClr val="accent4">
                    <a:lumMod val="75000"/>
                  </a:schemeClr>
                </a:solidFill>
              </a:rPr>
              <a:t> </a:t>
            </a:r>
            <a:r>
              <a:rPr lang="tr-TR" i="1" dirty="0" err="1">
                <a:solidFill>
                  <a:schemeClr val="accent4">
                    <a:lumMod val="75000"/>
                  </a:schemeClr>
                </a:solidFill>
              </a:rPr>
              <a:t>with</a:t>
            </a:r>
            <a:r>
              <a:rPr lang="tr-TR" i="1" dirty="0">
                <a:solidFill>
                  <a:schemeClr val="accent4">
                    <a:lumMod val="75000"/>
                  </a:schemeClr>
                </a:solidFill>
              </a:rPr>
              <a:t> a </a:t>
            </a:r>
            <a:r>
              <a:rPr lang="tr-TR" i="1" dirty="0" err="1">
                <a:solidFill>
                  <a:schemeClr val="accent4">
                    <a:lumMod val="75000"/>
                  </a:schemeClr>
                </a:solidFill>
              </a:rPr>
              <a:t>Modified</a:t>
            </a:r>
            <a:r>
              <a:rPr lang="tr-TR" i="1" dirty="0">
                <a:solidFill>
                  <a:schemeClr val="accent4">
                    <a:lumMod val="75000"/>
                  </a:schemeClr>
                </a:solidFill>
              </a:rPr>
              <a:t> </a:t>
            </a:r>
            <a:r>
              <a:rPr lang="tr-TR" i="1" dirty="0" err="1">
                <a:solidFill>
                  <a:schemeClr val="accent4">
                    <a:lumMod val="75000"/>
                  </a:schemeClr>
                </a:solidFill>
              </a:rPr>
              <a:t>by</a:t>
            </a:r>
            <a:r>
              <a:rPr lang="tr-TR" i="1" dirty="0">
                <a:solidFill>
                  <a:schemeClr val="accent4">
                    <a:lumMod val="75000"/>
                  </a:schemeClr>
                </a:solidFill>
              </a:rPr>
              <a:t> Risk </a:t>
            </a:r>
            <a:r>
              <a:rPr lang="tr-TR" i="1" dirty="0" err="1">
                <a:solidFill>
                  <a:schemeClr val="accent4">
                    <a:lumMod val="75000"/>
                  </a:schemeClr>
                </a:solidFill>
              </a:rPr>
              <a:t>Perception</a:t>
            </a:r>
            <a:r>
              <a:rPr lang="tr-TR" i="1" dirty="0">
                <a:solidFill>
                  <a:schemeClr val="accent4">
                    <a:lumMod val="75000"/>
                  </a:schemeClr>
                </a:solidFill>
              </a:rPr>
              <a:t> </a:t>
            </a:r>
            <a:r>
              <a:rPr lang="tr-TR" i="1" dirty="0" err="1">
                <a:solidFill>
                  <a:schemeClr val="accent4">
                    <a:lumMod val="75000"/>
                  </a:schemeClr>
                </a:solidFill>
              </a:rPr>
              <a:t>Values</a:t>
            </a:r>
            <a:r>
              <a:rPr lang="tr-TR" i="1" dirty="0">
                <a:solidFill>
                  <a:schemeClr val="accent4">
                    <a:lumMod val="75000"/>
                  </a:schemeClr>
                </a:solidFill>
              </a:rPr>
              <a:t>–</a:t>
            </a:r>
            <a:r>
              <a:rPr lang="tr-TR" i="1" dirty="0" err="1">
                <a:solidFill>
                  <a:schemeClr val="accent4">
                    <a:lumMod val="75000"/>
                  </a:schemeClr>
                </a:solidFill>
              </a:rPr>
              <a:t>Beliefs</a:t>
            </a:r>
            <a:r>
              <a:rPr lang="tr-TR" i="1" dirty="0">
                <a:solidFill>
                  <a:schemeClr val="accent4">
                    <a:lumMod val="75000"/>
                  </a:schemeClr>
                </a:solidFill>
              </a:rPr>
              <a:t>–</a:t>
            </a:r>
            <a:r>
              <a:rPr lang="tr-TR" i="1" dirty="0" err="1">
                <a:solidFill>
                  <a:schemeClr val="accent4">
                    <a:lumMod val="75000"/>
                  </a:schemeClr>
                </a:solidFill>
              </a:rPr>
              <a:t>Norms</a:t>
            </a:r>
            <a:r>
              <a:rPr lang="tr-TR" i="1" dirty="0">
                <a:solidFill>
                  <a:schemeClr val="accent4">
                    <a:lumMod val="75000"/>
                  </a:schemeClr>
                </a:solidFill>
              </a:rPr>
              <a:t> Model” (Geri Dönüştürülmüş CO₂ İçeren Kozmetik ve Deterjan Ürünleri: Risk Algısı ile Genişletilmiş Değerler–İnançlar–Normlar (VBN) Modeli ile Çok Ülkeli Bir Çalışma)</a:t>
            </a:r>
            <a:r>
              <a:rPr lang="tr-TR" dirty="0">
                <a:solidFill>
                  <a:schemeClr val="accent4">
                    <a:lumMod val="75000"/>
                  </a:schemeClr>
                </a:solidFill>
              </a:rPr>
              <a:t> </a:t>
            </a:r>
          </a:p>
          <a:p>
            <a:pPr algn="just"/>
            <a:r>
              <a:rPr lang="tr-TR" sz="1800" dirty="0"/>
              <a:t>Bu çalışma, </a:t>
            </a:r>
            <a:r>
              <a:rPr lang="tr-TR" sz="1800" b="1" dirty="0"/>
              <a:t>geri dönüştürülmüş karbondioksit (CO₂) kullanılan kozmetik ve temizlik ürünlerine yönelik tüketici satın alma niyetini</a:t>
            </a:r>
            <a:r>
              <a:rPr lang="tr-TR" sz="1800" dirty="0"/>
              <a:t> incelemektedir. Araştırma, </a:t>
            </a:r>
            <a:r>
              <a:rPr lang="tr-TR" sz="1800" b="1" dirty="0"/>
              <a:t>Değerler–İnançlar–Normlar (VBN) modelini</a:t>
            </a:r>
            <a:r>
              <a:rPr lang="tr-TR" sz="1800" dirty="0"/>
              <a:t>, </a:t>
            </a:r>
            <a:r>
              <a:rPr lang="tr-TR" sz="1800" b="1" dirty="0"/>
              <a:t>iklim değişikliği risk algısı</a:t>
            </a:r>
            <a:r>
              <a:rPr lang="tr-TR" sz="1800" dirty="0"/>
              <a:t> değişkeniyle genişleterek </a:t>
            </a:r>
            <a:r>
              <a:rPr lang="tr-TR" sz="1800" b="1" dirty="0"/>
              <a:t>Fransa, Almanya ve İspanya</a:t>
            </a:r>
            <a:r>
              <a:rPr lang="tr-TR" sz="1800" dirty="0"/>
              <a:t> örnekleminde test etmektedir.</a:t>
            </a:r>
          </a:p>
          <a:p>
            <a:pPr algn="just"/>
            <a:r>
              <a:rPr lang="tr-TR" sz="1800" dirty="0"/>
              <a:t>Elektronik anket yöntemiyle, yaş ve cinsiyete göre tabakalı örnekleme kullanılarak toplanan veriler analiz edilmiştir. Bulgular, </a:t>
            </a:r>
            <a:r>
              <a:rPr lang="tr-TR" sz="1800" b="1" dirty="0" err="1"/>
              <a:t>biyosferik</a:t>
            </a:r>
            <a:r>
              <a:rPr lang="tr-TR" sz="1800" b="1" dirty="0"/>
              <a:t> değerlerin</a:t>
            </a:r>
            <a:r>
              <a:rPr lang="tr-TR" sz="1800" dirty="0"/>
              <a:t>, </a:t>
            </a:r>
            <a:r>
              <a:rPr lang="tr-TR" sz="1800" b="1" dirty="0"/>
              <a:t>iklim değişikliği risk algısını</a:t>
            </a:r>
            <a:r>
              <a:rPr lang="tr-TR" sz="1800" dirty="0"/>
              <a:t> artırdığını; risk algısının sırasıyla </a:t>
            </a:r>
            <a:r>
              <a:rPr lang="tr-TR" sz="1800" b="1" dirty="0"/>
              <a:t>sonuçların farkındalığını</a:t>
            </a:r>
            <a:r>
              <a:rPr lang="tr-TR" sz="1800" dirty="0"/>
              <a:t>, </a:t>
            </a:r>
            <a:r>
              <a:rPr lang="tr-TR" sz="1800" b="1" dirty="0"/>
              <a:t>sorumluluk atfını</a:t>
            </a:r>
            <a:r>
              <a:rPr lang="tr-TR" sz="1800" dirty="0"/>
              <a:t> ve </a:t>
            </a:r>
            <a:r>
              <a:rPr lang="tr-TR" sz="1800" b="1" dirty="0"/>
              <a:t>kişisel normları</a:t>
            </a:r>
            <a:r>
              <a:rPr lang="tr-TR" sz="1800" dirty="0"/>
              <a:t> güçlendirdiğini ortaya koymaktadır. </a:t>
            </a:r>
            <a:r>
              <a:rPr lang="tr-TR" sz="1800" b="1" dirty="0"/>
              <a:t>Kişisel normların</a:t>
            </a:r>
            <a:r>
              <a:rPr lang="tr-TR" sz="1800" dirty="0"/>
              <a:t>, sürdürülebilir ürünlere yönelik </a:t>
            </a:r>
            <a:r>
              <a:rPr lang="tr-TR" sz="1800" b="1" dirty="0"/>
              <a:t>satın alma niyetinin en güçlü belirleyicilerinden biri</a:t>
            </a:r>
            <a:r>
              <a:rPr lang="tr-TR" sz="1800" dirty="0"/>
              <a:t> olduğu tespit edilmiştir.</a:t>
            </a:r>
          </a:p>
          <a:p>
            <a:pPr marL="0" indent="0" algn="just">
              <a:buNone/>
            </a:pPr>
            <a:endParaRPr lang="tr-TR" sz="1700" dirty="0"/>
          </a:p>
        </p:txBody>
      </p:sp>
      <p:sp>
        <p:nvSpPr>
          <p:cNvPr id="4" name="Slayt Numarası Yer Tutucusu 3">
            <a:extLst>
              <a:ext uri="{FF2B5EF4-FFF2-40B4-BE49-F238E27FC236}">
                <a16:creationId xmlns:a16="http://schemas.microsoft.com/office/drawing/2014/main" id="{7EEA9EE6-BE05-671E-9CF5-99F88537EB77}"/>
              </a:ext>
            </a:extLst>
          </p:cNvPr>
          <p:cNvSpPr>
            <a:spLocks noGrp="1"/>
          </p:cNvSpPr>
          <p:nvPr>
            <p:ph type="sldNum" sz="quarter" idx="12"/>
          </p:nvPr>
        </p:nvSpPr>
        <p:spPr/>
        <p:txBody>
          <a:bodyPr/>
          <a:lstStyle/>
          <a:p>
            <a:fld id="{D1D281A5-F182-489E-A2B2-4A5249B51933}" type="slidenum">
              <a:rPr lang="tr-TR" smtClean="0"/>
              <a:t>27</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346" y="594517"/>
            <a:ext cx="5386689" cy="184733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2345" y="2619940"/>
            <a:ext cx="5386689" cy="2365299"/>
          </a:xfrm>
          <a:prstGeom prst="rect">
            <a:avLst/>
          </a:prstGeom>
        </p:spPr>
      </p:pic>
      <p:sp>
        <p:nvSpPr>
          <p:cNvPr id="6" name="Dikdörtgen 5"/>
          <p:cNvSpPr/>
          <p:nvPr/>
        </p:nvSpPr>
        <p:spPr>
          <a:xfrm>
            <a:off x="993531" y="5257800"/>
            <a:ext cx="10846711" cy="1077218"/>
          </a:xfrm>
          <a:prstGeom prst="rect">
            <a:avLst/>
          </a:prstGeom>
        </p:spPr>
        <p:txBody>
          <a:bodyPr wrap="square">
            <a:spAutoFit/>
          </a:bodyPr>
          <a:lstStyle/>
          <a:p>
            <a:pPr algn="just"/>
            <a:r>
              <a:rPr lang="tr-TR" sz="1600" dirty="0"/>
              <a:t>Buna karşılık, </a:t>
            </a:r>
            <a:r>
              <a:rPr lang="tr-TR" sz="1600" b="1" dirty="0"/>
              <a:t>özgecil değerler ile risk algısı arasında anlamlı bir ilişki bulunmamıştır</a:t>
            </a:r>
            <a:r>
              <a:rPr lang="tr-TR" sz="1600" dirty="0"/>
              <a:t>. Ayrıca, </a:t>
            </a:r>
            <a:r>
              <a:rPr lang="tr-TR" sz="1600" b="1" dirty="0"/>
              <a:t>ülke farklılıklarının</a:t>
            </a:r>
            <a:r>
              <a:rPr lang="tr-TR" sz="1600" dirty="0"/>
              <a:t>, kişisel normlar ile satın alma niyeti arasındaki ilişkide </a:t>
            </a:r>
            <a:r>
              <a:rPr lang="tr-TR" sz="1600" b="1" dirty="0"/>
              <a:t>düzenleyici bir rol oynadığı</a:t>
            </a:r>
            <a:r>
              <a:rPr lang="tr-TR" sz="1600" dirty="0"/>
              <a:t> görülmüştür. Genel olarak çalışma, iklim değişikliği risk algısının </a:t>
            </a:r>
            <a:r>
              <a:rPr lang="tr-TR" sz="1600" dirty="0" smtClean="0"/>
              <a:t>VBN (Değerler İnançlar Normlar) </a:t>
            </a:r>
            <a:r>
              <a:rPr lang="tr-TR" sz="1600" dirty="0"/>
              <a:t>modeli içinde merkezi bir rol üstlendiğini ve sürdürülebilir ürünlere yönelik tüketici niyetlerini güçlü biçimde şekillendirdiğini ortaya koymaktadır.</a:t>
            </a:r>
            <a:endParaRPr lang="tr-TR" sz="1600" dirty="0"/>
          </a:p>
        </p:txBody>
      </p:sp>
    </p:spTree>
    <p:extLst>
      <p:ext uri="{BB962C8B-B14F-4D97-AF65-F5344CB8AC3E}">
        <p14:creationId xmlns:p14="http://schemas.microsoft.com/office/powerpoint/2010/main" val="1928548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BF10A0-CB24-52E8-A3AF-8C4376F07E41}"/>
              </a:ext>
            </a:extLst>
          </p:cNvPr>
          <p:cNvSpPr>
            <a:spLocks noGrp="1"/>
          </p:cNvSpPr>
          <p:nvPr>
            <p:ph idx="1"/>
          </p:nvPr>
        </p:nvSpPr>
        <p:spPr>
          <a:xfrm>
            <a:off x="1371600" y="619432"/>
            <a:ext cx="10348452" cy="3363483"/>
          </a:xfrm>
        </p:spPr>
        <p:txBody>
          <a:bodyPr>
            <a:normAutofit fontScale="85000" lnSpcReduction="10000"/>
          </a:bodyPr>
          <a:lstStyle/>
          <a:p>
            <a:pPr marL="0" indent="0" algn="just">
              <a:buNone/>
            </a:pPr>
            <a:r>
              <a:rPr lang="tr-TR" sz="2400" b="1" dirty="0">
                <a:solidFill>
                  <a:schemeClr val="tx1"/>
                </a:solidFill>
              </a:rPr>
              <a:t>5. </a:t>
            </a:r>
            <a:r>
              <a:rPr lang="tr-TR" i="1" dirty="0" err="1">
                <a:solidFill>
                  <a:schemeClr val="accent4">
                    <a:lumMod val="75000"/>
                  </a:schemeClr>
                </a:solidFill>
              </a:rPr>
              <a:t>Nguyen</a:t>
            </a:r>
            <a:r>
              <a:rPr lang="tr-TR" i="1" dirty="0">
                <a:solidFill>
                  <a:schemeClr val="accent4">
                    <a:lumMod val="75000"/>
                  </a:schemeClr>
                </a:solidFill>
              </a:rPr>
              <a:t> </a:t>
            </a:r>
            <a:r>
              <a:rPr lang="tr-TR" i="1" dirty="0" err="1">
                <a:solidFill>
                  <a:schemeClr val="accent4">
                    <a:lumMod val="75000"/>
                  </a:schemeClr>
                </a:solidFill>
              </a:rPr>
              <a:t>Hoang</a:t>
            </a:r>
            <a:r>
              <a:rPr lang="tr-TR" i="1" dirty="0">
                <a:solidFill>
                  <a:schemeClr val="accent4">
                    <a:lumMod val="75000"/>
                  </a:schemeClr>
                </a:solidFill>
              </a:rPr>
              <a:t> </a:t>
            </a:r>
            <a:r>
              <a:rPr lang="tr-TR" i="1" dirty="0" err="1">
                <a:solidFill>
                  <a:schemeClr val="accent4">
                    <a:lumMod val="75000"/>
                  </a:schemeClr>
                </a:solidFill>
              </a:rPr>
              <a:t>Long</a:t>
            </a:r>
            <a:r>
              <a:rPr lang="tr-TR" i="1" dirty="0">
                <a:solidFill>
                  <a:schemeClr val="accent4">
                    <a:lumMod val="75000"/>
                  </a:schemeClr>
                </a:solidFill>
              </a:rPr>
              <a:t> (2025) </a:t>
            </a:r>
            <a:r>
              <a:rPr lang="tr-TR" dirty="0">
                <a:solidFill>
                  <a:schemeClr val="accent4">
                    <a:lumMod val="75000"/>
                  </a:schemeClr>
                </a:solidFill>
              </a:rPr>
              <a:t>tarafından gerçekleştirilen </a:t>
            </a:r>
            <a:r>
              <a:rPr lang="tr-TR" i="1" dirty="0">
                <a:solidFill>
                  <a:schemeClr val="accent4">
                    <a:lumMod val="75000"/>
                  </a:schemeClr>
                </a:solidFill>
              </a:rPr>
              <a:t>“</a:t>
            </a:r>
            <a:r>
              <a:rPr lang="tr-TR" i="1" dirty="0" err="1">
                <a:solidFill>
                  <a:schemeClr val="accent4">
                    <a:lumMod val="75000"/>
                  </a:schemeClr>
                </a:solidFill>
              </a:rPr>
              <a:t>Factors</a:t>
            </a:r>
            <a:r>
              <a:rPr lang="tr-TR" i="1" dirty="0">
                <a:solidFill>
                  <a:schemeClr val="accent4">
                    <a:lumMod val="75000"/>
                  </a:schemeClr>
                </a:solidFill>
              </a:rPr>
              <a:t> </a:t>
            </a:r>
            <a:r>
              <a:rPr lang="tr-TR" i="1" dirty="0" err="1">
                <a:solidFill>
                  <a:schemeClr val="accent4">
                    <a:lumMod val="75000"/>
                  </a:schemeClr>
                </a:solidFill>
              </a:rPr>
              <a:t>Influencing</a:t>
            </a:r>
            <a:r>
              <a:rPr lang="tr-TR" i="1" dirty="0">
                <a:solidFill>
                  <a:schemeClr val="accent4">
                    <a:lumMod val="75000"/>
                  </a:schemeClr>
                </a:solidFill>
              </a:rPr>
              <a:t> </a:t>
            </a:r>
            <a:r>
              <a:rPr lang="tr-TR" i="1" dirty="0" err="1">
                <a:solidFill>
                  <a:schemeClr val="accent4">
                    <a:lumMod val="75000"/>
                  </a:schemeClr>
                </a:solidFill>
              </a:rPr>
              <a:t>Whether</a:t>
            </a:r>
            <a:r>
              <a:rPr lang="tr-TR" i="1" dirty="0">
                <a:solidFill>
                  <a:schemeClr val="accent4">
                    <a:lumMod val="75000"/>
                  </a:schemeClr>
                </a:solidFill>
              </a:rPr>
              <a:t> </a:t>
            </a:r>
            <a:r>
              <a:rPr lang="tr-TR" i="1" dirty="0" err="1">
                <a:solidFill>
                  <a:schemeClr val="accent4">
                    <a:lumMod val="75000"/>
                  </a:schemeClr>
                </a:solidFill>
              </a:rPr>
              <a:t>or</a:t>
            </a:r>
            <a:r>
              <a:rPr lang="tr-TR" i="1" dirty="0">
                <a:solidFill>
                  <a:schemeClr val="accent4">
                    <a:lumMod val="75000"/>
                  </a:schemeClr>
                </a:solidFill>
              </a:rPr>
              <a:t> Not </a:t>
            </a:r>
            <a:r>
              <a:rPr lang="tr-TR" i="1" dirty="0" err="1">
                <a:solidFill>
                  <a:schemeClr val="accent4">
                    <a:lumMod val="75000"/>
                  </a:schemeClr>
                </a:solidFill>
              </a:rPr>
              <a:t>Customers</a:t>
            </a:r>
            <a:r>
              <a:rPr lang="tr-TR" i="1" dirty="0">
                <a:solidFill>
                  <a:schemeClr val="accent4">
                    <a:lumMod val="75000"/>
                  </a:schemeClr>
                </a:solidFill>
              </a:rPr>
              <a:t> </a:t>
            </a:r>
            <a:r>
              <a:rPr lang="tr-TR" i="1" dirty="0" err="1">
                <a:solidFill>
                  <a:schemeClr val="accent4">
                    <a:lumMod val="75000"/>
                  </a:schemeClr>
                </a:solidFill>
              </a:rPr>
              <a:t>Are</a:t>
            </a:r>
            <a:r>
              <a:rPr lang="tr-TR" i="1" dirty="0">
                <a:solidFill>
                  <a:schemeClr val="accent4">
                    <a:lumMod val="75000"/>
                  </a:schemeClr>
                </a:solidFill>
              </a:rPr>
              <a:t> </a:t>
            </a:r>
            <a:r>
              <a:rPr lang="tr-TR" i="1" dirty="0" err="1">
                <a:solidFill>
                  <a:schemeClr val="accent4">
                    <a:lumMod val="75000"/>
                  </a:schemeClr>
                </a:solidFill>
              </a:rPr>
              <a:t>Willing</a:t>
            </a:r>
            <a:r>
              <a:rPr lang="tr-TR" i="1" dirty="0">
                <a:solidFill>
                  <a:schemeClr val="accent4">
                    <a:lumMod val="75000"/>
                  </a:schemeClr>
                </a:solidFill>
              </a:rPr>
              <a:t> </a:t>
            </a:r>
            <a:r>
              <a:rPr lang="tr-TR" i="1" dirty="0" err="1">
                <a:solidFill>
                  <a:schemeClr val="accent4">
                    <a:lumMod val="75000"/>
                  </a:schemeClr>
                </a:solidFill>
              </a:rPr>
              <a:t>to</a:t>
            </a:r>
            <a:r>
              <a:rPr lang="tr-TR" i="1" dirty="0">
                <a:solidFill>
                  <a:schemeClr val="accent4">
                    <a:lumMod val="75000"/>
                  </a:schemeClr>
                </a:solidFill>
              </a:rPr>
              <a:t> Pay </a:t>
            </a:r>
            <a:r>
              <a:rPr lang="tr-TR" i="1" dirty="0" err="1">
                <a:solidFill>
                  <a:schemeClr val="accent4">
                    <a:lumMod val="75000"/>
                  </a:schemeClr>
                </a:solidFill>
              </a:rPr>
              <a:t>More</a:t>
            </a:r>
            <a:r>
              <a:rPr lang="tr-TR" i="1" dirty="0">
                <a:solidFill>
                  <a:schemeClr val="accent4">
                    <a:lumMod val="75000"/>
                  </a:schemeClr>
                </a:solidFill>
              </a:rPr>
              <a:t> </a:t>
            </a:r>
            <a:r>
              <a:rPr lang="tr-TR" i="1" dirty="0" err="1">
                <a:solidFill>
                  <a:schemeClr val="accent4">
                    <a:lumMod val="75000"/>
                  </a:schemeClr>
                </a:solidFill>
              </a:rPr>
              <a:t>for</a:t>
            </a:r>
            <a:r>
              <a:rPr lang="tr-TR" i="1" dirty="0">
                <a:solidFill>
                  <a:schemeClr val="accent4">
                    <a:lumMod val="75000"/>
                  </a:schemeClr>
                </a:solidFill>
              </a:rPr>
              <a:t> </a:t>
            </a:r>
            <a:r>
              <a:rPr lang="tr-TR" i="1" dirty="0" err="1">
                <a:solidFill>
                  <a:schemeClr val="accent4">
                    <a:lumMod val="75000"/>
                  </a:schemeClr>
                </a:solidFill>
              </a:rPr>
              <a:t>Sustainable</a:t>
            </a:r>
            <a:r>
              <a:rPr lang="tr-TR" i="1" dirty="0">
                <a:solidFill>
                  <a:schemeClr val="accent4">
                    <a:lumMod val="75000"/>
                  </a:schemeClr>
                </a:solidFill>
              </a:rPr>
              <a:t> </a:t>
            </a:r>
            <a:r>
              <a:rPr lang="tr-TR" i="1" dirty="0" err="1">
                <a:solidFill>
                  <a:schemeClr val="accent4">
                    <a:lumMod val="75000"/>
                  </a:schemeClr>
                </a:solidFill>
              </a:rPr>
              <a:t>Cosmetics</a:t>
            </a:r>
            <a:r>
              <a:rPr lang="tr-TR" i="1" dirty="0">
                <a:solidFill>
                  <a:schemeClr val="accent4">
                    <a:lumMod val="75000"/>
                  </a:schemeClr>
                </a:solidFill>
              </a:rPr>
              <a:t>”</a:t>
            </a:r>
            <a:r>
              <a:rPr lang="tr-TR" dirty="0">
                <a:solidFill>
                  <a:schemeClr val="accent4">
                    <a:lumMod val="75000"/>
                  </a:schemeClr>
                </a:solidFill>
              </a:rPr>
              <a:t> </a:t>
            </a:r>
            <a:r>
              <a:rPr lang="tr-TR" i="1" dirty="0">
                <a:solidFill>
                  <a:schemeClr val="accent4">
                    <a:lumMod val="75000"/>
                  </a:schemeClr>
                </a:solidFill>
              </a:rPr>
              <a:t>(Tüketicilerin Sürdürülebilir Kozmetik Ürünler İçin Daha Fazla Ödeme Yapma İstekliliğini Etkileyen Faktörler)</a:t>
            </a:r>
            <a:r>
              <a:rPr lang="tr-TR" dirty="0">
                <a:solidFill>
                  <a:schemeClr val="accent4">
                    <a:lumMod val="75000"/>
                  </a:schemeClr>
                </a:solidFill>
              </a:rPr>
              <a:t> </a:t>
            </a:r>
          </a:p>
          <a:p>
            <a:pPr algn="just"/>
            <a:r>
              <a:rPr lang="tr-TR" sz="1800" dirty="0"/>
              <a:t>Bu çalışma, </a:t>
            </a:r>
            <a:r>
              <a:rPr lang="tr-TR" sz="1800" b="1" dirty="0"/>
              <a:t>tüketicilerin sürdürülebilir kozmetik ürünlere yönelik daha yüksek fiyat ödeme niyetlerini</a:t>
            </a:r>
            <a:r>
              <a:rPr lang="tr-TR" sz="1800" dirty="0"/>
              <a:t> etkileyen faktörleri </a:t>
            </a:r>
            <a:r>
              <a:rPr lang="tr-TR" sz="1800" b="1" dirty="0"/>
              <a:t>Planlı Davranış Teorisi (TPB)</a:t>
            </a:r>
            <a:r>
              <a:rPr lang="tr-TR" sz="1800" dirty="0"/>
              <a:t> ve </a:t>
            </a:r>
            <a:r>
              <a:rPr lang="tr-TR" sz="1800" b="1" dirty="0"/>
              <a:t>Norm Aktivasyon Modeli (NAM)</a:t>
            </a:r>
            <a:r>
              <a:rPr lang="tr-TR" sz="1800" dirty="0"/>
              <a:t> çerçevesinde incelemektedir. Araştırmada, </a:t>
            </a:r>
            <a:r>
              <a:rPr lang="tr-TR" sz="1800" b="1" dirty="0"/>
              <a:t>tutum</a:t>
            </a:r>
            <a:r>
              <a:rPr lang="tr-TR" sz="1800" dirty="0"/>
              <a:t>, </a:t>
            </a:r>
            <a:r>
              <a:rPr lang="tr-TR" sz="1800" b="1" dirty="0"/>
              <a:t>çevresel kaygı</a:t>
            </a:r>
            <a:r>
              <a:rPr lang="tr-TR" sz="1800" dirty="0"/>
              <a:t>, </a:t>
            </a:r>
            <a:r>
              <a:rPr lang="tr-TR" sz="1800" b="1" dirty="0"/>
              <a:t>algılanan davranışsal kontrol</a:t>
            </a:r>
            <a:r>
              <a:rPr lang="tr-TR" sz="1800" dirty="0"/>
              <a:t> ve </a:t>
            </a:r>
            <a:r>
              <a:rPr lang="tr-TR" sz="1800" b="1" dirty="0"/>
              <a:t>kişisel normların</a:t>
            </a:r>
            <a:r>
              <a:rPr lang="tr-TR" sz="1800" dirty="0"/>
              <a:t>, sürdürülebilir kozmetik ürünlere yönelik </a:t>
            </a:r>
            <a:r>
              <a:rPr lang="tr-TR" sz="1800" b="1" dirty="0"/>
              <a:t>satın alma niyeti</a:t>
            </a:r>
            <a:r>
              <a:rPr lang="tr-TR" sz="1800" dirty="0"/>
              <a:t> üzerindeki etkileri analiz edilmiştir.</a:t>
            </a:r>
          </a:p>
          <a:p>
            <a:pPr algn="just"/>
            <a:r>
              <a:rPr lang="tr-TR" sz="1800" dirty="0"/>
              <a:t>Elde edilen bulgular, </a:t>
            </a:r>
            <a:r>
              <a:rPr lang="tr-TR" sz="1800" b="1" dirty="0"/>
              <a:t>tutumun</a:t>
            </a:r>
            <a:r>
              <a:rPr lang="tr-TR" sz="1800" dirty="0"/>
              <a:t> ve özellikle </a:t>
            </a:r>
            <a:r>
              <a:rPr lang="tr-TR" sz="1800" b="1" dirty="0"/>
              <a:t>çevresel kaygının</a:t>
            </a:r>
            <a:r>
              <a:rPr lang="tr-TR" sz="1800" dirty="0"/>
              <a:t>, sürdürülebilir kozmetik ürünlere yönelik satın alma niyetini </a:t>
            </a:r>
            <a:r>
              <a:rPr lang="tr-TR" sz="1800" b="1" dirty="0"/>
              <a:t>pozitif ve anlamlı biçimde etkilediğini</a:t>
            </a:r>
            <a:r>
              <a:rPr lang="tr-TR" sz="1800" dirty="0"/>
              <a:t> ortaya koymaktadır. Buna karşılık, </a:t>
            </a:r>
            <a:r>
              <a:rPr lang="tr-TR" sz="1800" b="1" dirty="0"/>
              <a:t>algılanan davranışsal kontrol</a:t>
            </a:r>
            <a:r>
              <a:rPr lang="tr-TR" sz="1800" dirty="0"/>
              <a:t> ve </a:t>
            </a:r>
            <a:r>
              <a:rPr lang="tr-TR" sz="1800" b="1" dirty="0"/>
              <a:t>kişisel normların</a:t>
            </a:r>
            <a:r>
              <a:rPr lang="tr-TR" sz="1800" dirty="0"/>
              <a:t> satın alma niyeti üzerinde </a:t>
            </a:r>
            <a:r>
              <a:rPr lang="tr-TR" sz="1800" b="1" dirty="0"/>
              <a:t>anlamlı bir etkisi bulunmamıştır</a:t>
            </a:r>
            <a:r>
              <a:rPr lang="tr-TR" sz="1800" dirty="0"/>
              <a:t>. Ayrıca, </a:t>
            </a:r>
            <a:r>
              <a:rPr lang="tr-TR" sz="1800" b="1" dirty="0"/>
              <a:t>satın alma niyetinin</a:t>
            </a:r>
            <a:r>
              <a:rPr lang="tr-TR" sz="1800" dirty="0"/>
              <a:t>, sürdürülebilir kozmetik tüketim davranışı üzerinde </a:t>
            </a:r>
            <a:r>
              <a:rPr lang="tr-TR" sz="1800" b="1" dirty="0"/>
              <a:t>çok güçlü ve pozitif bir etkiye sahip olduğu</a:t>
            </a:r>
            <a:r>
              <a:rPr lang="tr-TR" sz="1800" dirty="0"/>
              <a:t> belirlenmiştir.</a:t>
            </a:r>
          </a:p>
          <a:p>
            <a:pPr algn="just"/>
            <a:r>
              <a:rPr lang="tr-TR" sz="1800" dirty="0"/>
              <a:t>Sonuç olarak çalışma, sürdürülebilir kozmetik tüketiminin teşvik edilmesinde </a:t>
            </a:r>
            <a:r>
              <a:rPr lang="tr-TR" sz="1800" b="1" dirty="0"/>
              <a:t>çevresel kaygı ve olumlu tutumların</a:t>
            </a:r>
            <a:r>
              <a:rPr lang="tr-TR" sz="1800" dirty="0"/>
              <a:t> merkezi rol oynadığını; fiili tüketim davranışının ise büyük ölçüde </a:t>
            </a:r>
            <a:r>
              <a:rPr lang="tr-TR" sz="1800" b="1" dirty="0"/>
              <a:t>satın alma niyeti</a:t>
            </a:r>
            <a:r>
              <a:rPr lang="tr-TR" sz="1800" dirty="0"/>
              <a:t> tarafından belirlendiğini göstermektedir</a:t>
            </a:r>
          </a:p>
          <a:p>
            <a:pPr marL="0" indent="0" algn="just">
              <a:buNone/>
            </a:pPr>
            <a:endParaRPr lang="tr-TR" sz="1700" dirty="0"/>
          </a:p>
        </p:txBody>
      </p:sp>
      <p:sp>
        <p:nvSpPr>
          <p:cNvPr id="4" name="Slayt Numarası Yer Tutucusu 3">
            <a:extLst>
              <a:ext uri="{FF2B5EF4-FFF2-40B4-BE49-F238E27FC236}">
                <a16:creationId xmlns:a16="http://schemas.microsoft.com/office/drawing/2014/main" id="{7EEA9EE6-BE05-671E-9CF5-99F88537EB77}"/>
              </a:ext>
            </a:extLst>
          </p:cNvPr>
          <p:cNvSpPr>
            <a:spLocks noGrp="1"/>
          </p:cNvSpPr>
          <p:nvPr>
            <p:ph type="sldNum" sz="quarter" idx="12"/>
          </p:nvPr>
        </p:nvSpPr>
        <p:spPr/>
        <p:txBody>
          <a:bodyPr/>
          <a:lstStyle/>
          <a:p>
            <a:fld id="{D1D281A5-F182-489E-A2B2-4A5249B51933}" type="slidenum">
              <a:rPr lang="tr-TR" smtClean="0"/>
              <a:t>28</a:t>
            </a:fld>
            <a:endParaRPr lang="tr-T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376" y="3859824"/>
            <a:ext cx="9486900" cy="2681654"/>
          </a:xfrm>
          <a:prstGeom prst="rect">
            <a:avLst/>
          </a:prstGeom>
        </p:spPr>
      </p:pic>
    </p:spTree>
    <p:extLst>
      <p:ext uri="{BB962C8B-B14F-4D97-AF65-F5344CB8AC3E}">
        <p14:creationId xmlns:p14="http://schemas.microsoft.com/office/powerpoint/2010/main" val="3694574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9EA46D4-D20C-A93D-387A-7FBDE48C4C5F}"/>
              </a:ext>
            </a:extLst>
          </p:cNvPr>
          <p:cNvSpPr>
            <a:spLocks noGrp="1"/>
          </p:cNvSpPr>
          <p:nvPr>
            <p:ph type="title"/>
          </p:nvPr>
        </p:nvSpPr>
        <p:spPr>
          <a:xfrm>
            <a:off x="1371600" y="307731"/>
            <a:ext cx="9601200" cy="1485900"/>
          </a:xfrm>
        </p:spPr>
        <p:txBody>
          <a:bodyPr/>
          <a:lstStyle/>
          <a:p>
            <a:pPr algn="ctr"/>
            <a:r>
              <a:rPr lang="tr-TR" b="1" dirty="0">
                <a:solidFill>
                  <a:schemeClr val="tx1"/>
                </a:solidFill>
              </a:rPr>
              <a:t>SONUÇ</a:t>
            </a:r>
          </a:p>
        </p:txBody>
      </p:sp>
      <p:sp>
        <p:nvSpPr>
          <p:cNvPr id="3" name="İçerik Yer Tutucusu 2">
            <a:extLst>
              <a:ext uri="{FF2B5EF4-FFF2-40B4-BE49-F238E27FC236}">
                <a16:creationId xmlns:a16="http://schemas.microsoft.com/office/drawing/2014/main" id="{59293E6C-B17C-6628-4F4F-02C70CBED589}"/>
              </a:ext>
            </a:extLst>
          </p:cNvPr>
          <p:cNvSpPr>
            <a:spLocks noGrp="1"/>
          </p:cNvSpPr>
          <p:nvPr>
            <p:ph idx="1"/>
          </p:nvPr>
        </p:nvSpPr>
        <p:spPr>
          <a:xfrm>
            <a:off x="1644162" y="1050681"/>
            <a:ext cx="9601200" cy="5189069"/>
          </a:xfrm>
        </p:spPr>
        <p:txBody>
          <a:bodyPr>
            <a:normAutofit fontScale="92500" lnSpcReduction="10000"/>
          </a:bodyPr>
          <a:lstStyle/>
          <a:p>
            <a:pPr marL="0" indent="0" algn="just">
              <a:buNone/>
            </a:pPr>
            <a:r>
              <a:rPr lang="tr-TR" sz="2400" b="1" dirty="0"/>
              <a:t>Bu çalışmada, yeşil tüketim kavramı ele alınarak tüketicilerin çevreye duyarlı tutum ve davranışlarının satın alma süreçlerine yansımaları incelenmiştir. Ambalajın yalnızca ürünü koruyan bir unsur değil, aynı zamanda çevresel etkileri ve tüketici algısını şekillendiren önemli bir iletişim aracı olduğu vurgulanmıştır.</a:t>
            </a:r>
          </a:p>
          <a:p>
            <a:pPr marL="0" indent="0" algn="just">
              <a:buNone/>
            </a:pPr>
            <a:r>
              <a:rPr lang="tr-TR" sz="2400" b="1" dirty="0"/>
              <a:t>Çalışma kapsamında sürdürülebilirlik kavramı ekonomik, çevresel ve sosyal boyutlarıyla açıklanmış; bireylerin çevresel sorumluluk duygularının çevreci davranışlara dönüşümünü açıklayan Norm Aktivasyon Teorisi (NAT) ele alınmıştır. </a:t>
            </a:r>
            <a:r>
              <a:rPr lang="tr-TR" sz="2400" b="1" dirty="0" err="1"/>
              <a:t>NAT’ın</a:t>
            </a:r>
            <a:r>
              <a:rPr lang="tr-TR" sz="2400" b="1" dirty="0"/>
              <a:t> kozmetik sektörü bağlamındaki uygulanabilirliği ve çevre dostu davranışları açıklamadaki rolü değerlendirilmiştir.</a:t>
            </a:r>
          </a:p>
          <a:p>
            <a:pPr marL="0" indent="0" algn="just">
              <a:buNone/>
            </a:pPr>
            <a:r>
              <a:rPr lang="tr-TR" sz="2400" b="1" dirty="0"/>
              <a:t>Ayrıca, yeşil çevresel uygulamalar ile yeşil satın alma niyeti arasındaki ilişki incelenmiş; özellikle yeşil ambalajlı kozmetik ürünlerin, tüketici algısı ve tercihleri üzerindeki etkisi ele alınmıştır.</a:t>
            </a:r>
          </a:p>
          <a:p>
            <a:pPr marL="0" indent="0" algn="just">
              <a:buNone/>
            </a:pPr>
            <a:r>
              <a:rPr lang="tr-TR" sz="2400" b="1" dirty="0"/>
              <a:t>Sonuç olarak bu çalışma, yeşil tüketim, sürdürülebilirlik, Norm Aktivasyon Teorisi ve yeşil ambalaj kavramlarını bütüncül bir çerçevede ele alarak, kozmetik sektöründe çevre dostu ürün tercihlerini açıklayan kavramsal bir temel sunmaktadır.</a:t>
            </a:r>
          </a:p>
        </p:txBody>
      </p:sp>
      <p:sp>
        <p:nvSpPr>
          <p:cNvPr id="4" name="Slayt Numarası Yer Tutucusu 3">
            <a:extLst>
              <a:ext uri="{FF2B5EF4-FFF2-40B4-BE49-F238E27FC236}">
                <a16:creationId xmlns:a16="http://schemas.microsoft.com/office/drawing/2014/main" id="{8CB87CD0-7CEF-AF98-D3D7-0F653EE5C7F5}"/>
              </a:ext>
            </a:extLst>
          </p:cNvPr>
          <p:cNvSpPr>
            <a:spLocks noGrp="1"/>
          </p:cNvSpPr>
          <p:nvPr>
            <p:ph type="sldNum" sz="quarter" idx="12"/>
          </p:nvPr>
        </p:nvSpPr>
        <p:spPr/>
        <p:txBody>
          <a:bodyPr/>
          <a:lstStyle/>
          <a:p>
            <a:fld id="{D1D281A5-F182-489E-A2B2-4A5249B51933}" type="slidenum">
              <a:rPr lang="tr-TR" smtClean="0"/>
              <a:t>29</a:t>
            </a:fld>
            <a:endParaRPr lang="tr-TR"/>
          </a:p>
        </p:txBody>
      </p:sp>
    </p:spTree>
    <p:extLst>
      <p:ext uri="{BB962C8B-B14F-4D97-AF65-F5344CB8AC3E}">
        <p14:creationId xmlns:p14="http://schemas.microsoft.com/office/powerpoint/2010/main" val="393584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F7ACA7-3DA9-EF29-598F-083CEC39488D}"/>
              </a:ext>
            </a:extLst>
          </p:cNvPr>
          <p:cNvSpPr>
            <a:spLocks noGrp="1"/>
          </p:cNvSpPr>
          <p:nvPr>
            <p:ph type="title"/>
          </p:nvPr>
        </p:nvSpPr>
        <p:spPr/>
        <p:txBody>
          <a:bodyPr>
            <a:normAutofit/>
          </a:bodyPr>
          <a:lstStyle/>
          <a:p>
            <a:pPr lvl="0" algn="ctr"/>
            <a:r>
              <a:rPr lang="tr-TR" sz="4000" b="1" dirty="0"/>
              <a:t>1.SÜRDÜRÜLEBİLİRLİK ve YEŞİL TÜKETİM</a:t>
            </a:r>
            <a:r>
              <a:rPr lang="tr-TR" dirty="0"/>
              <a:t/>
            </a:r>
            <a:br>
              <a:rPr lang="tr-TR" dirty="0"/>
            </a:br>
            <a:endParaRPr lang="tr-TR" dirty="0"/>
          </a:p>
        </p:txBody>
      </p:sp>
      <p:sp>
        <p:nvSpPr>
          <p:cNvPr id="3" name="İçerik Yer Tutucusu 2">
            <a:extLst>
              <a:ext uri="{FF2B5EF4-FFF2-40B4-BE49-F238E27FC236}">
                <a16:creationId xmlns:a16="http://schemas.microsoft.com/office/drawing/2014/main" id="{48C9C93E-A91E-0400-D889-28B7BB8A89CB}"/>
              </a:ext>
            </a:extLst>
          </p:cNvPr>
          <p:cNvSpPr>
            <a:spLocks noGrp="1"/>
          </p:cNvSpPr>
          <p:nvPr>
            <p:ph idx="1"/>
          </p:nvPr>
        </p:nvSpPr>
        <p:spPr>
          <a:xfrm>
            <a:off x="1371600" y="1688123"/>
            <a:ext cx="9601200" cy="3581400"/>
          </a:xfrm>
        </p:spPr>
        <p:txBody>
          <a:bodyPr>
            <a:normAutofit/>
          </a:bodyPr>
          <a:lstStyle/>
          <a:p>
            <a:pPr marL="0" indent="0" algn="just">
              <a:buNone/>
            </a:pPr>
            <a:r>
              <a:rPr lang="tr-TR" sz="3200" b="1" i="1" dirty="0">
                <a:solidFill>
                  <a:schemeClr val="accent4">
                    <a:lumMod val="75000"/>
                  </a:schemeClr>
                </a:solidFill>
              </a:rPr>
              <a:t>Sürdürülebilirlik</a:t>
            </a:r>
            <a:r>
              <a:rPr lang="tr-TR" sz="3200" i="1" dirty="0">
                <a:solidFill>
                  <a:schemeClr val="accent4">
                    <a:lumMod val="75000"/>
                  </a:schemeClr>
                </a:solidFill>
              </a:rPr>
              <a:t> </a:t>
            </a:r>
            <a:r>
              <a:rPr lang="tr-TR" sz="3200" b="1" i="1" dirty="0">
                <a:solidFill>
                  <a:schemeClr val="accent4">
                    <a:lumMod val="75000"/>
                  </a:schemeClr>
                </a:solidFill>
              </a:rPr>
              <a:t>Kavramı</a:t>
            </a:r>
            <a:r>
              <a:rPr lang="tr-TR" sz="3200" i="1" dirty="0">
                <a:solidFill>
                  <a:schemeClr val="accent4">
                    <a:lumMod val="75000"/>
                  </a:schemeClr>
                </a:solidFill>
              </a:rPr>
              <a:t> </a:t>
            </a:r>
          </a:p>
          <a:p>
            <a:pPr marL="0" indent="0" algn="just">
              <a:buNone/>
            </a:pPr>
            <a:r>
              <a:rPr lang="tr-TR" sz="2400" b="1" dirty="0"/>
              <a:t>Çevreye zarar vermeyen, kaynakları koruyan ve tüketiciyi bilinçlendiren ürün ve üretim anlayışıdır.</a:t>
            </a:r>
          </a:p>
          <a:p>
            <a:pPr marL="0" indent="0" algn="just">
              <a:buNone/>
            </a:pPr>
            <a:r>
              <a:rPr lang="tr-TR" sz="2400" dirty="0"/>
              <a:t>Bu çerçevede çevresel sürdürülebilirlik, doğal kaynakların rasyonel kullanımını esas alan; yenilenebilir kaynaklarda aşırı tüketimden kaçınan, yenilenemeyen kaynakları sınırlı ölçüde kullanan ve biyolojik çeşitlilik ile ekolojik dengenin korunmasını hedefleyen işletme yaklaşımı olarak ifade edilmektedir (Tüyen, 2020).</a:t>
            </a:r>
            <a:endParaRPr lang="tr-TR" dirty="0"/>
          </a:p>
        </p:txBody>
      </p:sp>
      <p:sp>
        <p:nvSpPr>
          <p:cNvPr id="4" name="Slayt Numarası Yer Tutucusu 3">
            <a:extLst>
              <a:ext uri="{FF2B5EF4-FFF2-40B4-BE49-F238E27FC236}">
                <a16:creationId xmlns:a16="http://schemas.microsoft.com/office/drawing/2014/main" id="{35AE9A34-D516-986A-4C98-892D0646F375}"/>
              </a:ext>
            </a:extLst>
          </p:cNvPr>
          <p:cNvSpPr>
            <a:spLocks noGrp="1"/>
          </p:cNvSpPr>
          <p:nvPr>
            <p:ph type="sldNum" sz="quarter" idx="12"/>
          </p:nvPr>
        </p:nvSpPr>
        <p:spPr/>
        <p:txBody>
          <a:bodyPr/>
          <a:lstStyle/>
          <a:p>
            <a:fld id="{D1D281A5-F182-489E-A2B2-4A5249B51933}" type="slidenum">
              <a:rPr lang="tr-TR" smtClean="0"/>
              <a:t>3</a:t>
            </a:fld>
            <a:endParaRPr lang="tr-TR"/>
          </a:p>
        </p:txBody>
      </p:sp>
    </p:spTree>
    <p:extLst>
      <p:ext uri="{BB962C8B-B14F-4D97-AF65-F5344CB8AC3E}">
        <p14:creationId xmlns:p14="http://schemas.microsoft.com/office/powerpoint/2010/main" val="27667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7053A87-3132-BFB2-3304-0A27C6BCA8DF}"/>
              </a:ext>
            </a:extLst>
          </p:cNvPr>
          <p:cNvSpPr>
            <a:spLocks noGrp="1"/>
          </p:cNvSpPr>
          <p:nvPr>
            <p:ph idx="1"/>
          </p:nvPr>
        </p:nvSpPr>
        <p:spPr>
          <a:xfrm>
            <a:off x="1371600" y="395655"/>
            <a:ext cx="9601200" cy="5471746"/>
          </a:xfrm>
        </p:spPr>
        <p:txBody>
          <a:bodyPr>
            <a:normAutofit lnSpcReduction="10000"/>
          </a:bodyPr>
          <a:lstStyle/>
          <a:p>
            <a:pPr marL="0" indent="0" algn="ctr">
              <a:buNone/>
            </a:pPr>
            <a:r>
              <a:rPr lang="tr-TR" sz="4000" b="1" dirty="0"/>
              <a:t>1. SÜRDÜRÜLEBİLİRLİK ve YEŞİL TÜKETİM</a:t>
            </a:r>
            <a:endParaRPr lang="tr-TR" sz="4000" b="1" i="1" dirty="0"/>
          </a:p>
          <a:p>
            <a:pPr marL="0" indent="0" algn="just">
              <a:buNone/>
            </a:pPr>
            <a:r>
              <a:rPr lang="tr-TR" sz="3200" b="1" i="1" dirty="0">
                <a:solidFill>
                  <a:schemeClr val="accent4">
                    <a:lumMod val="75000"/>
                  </a:schemeClr>
                </a:solidFill>
              </a:rPr>
              <a:t>Sürdürülebilirliğin Uygulama Alanları</a:t>
            </a:r>
            <a:endParaRPr lang="tr-TR" sz="3200" i="1" dirty="0">
              <a:solidFill>
                <a:schemeClr val="accent4">
                  <a:lumMod val="75000"/>
                </a:schemeClr>
              </a:solidFill>
            </a:endParaRPr>
          </a:p>
          <a:p>
            <a:pPr marL="0" indent="0" algn="just">
              <a:buNone/>
            </a:pPr>
            <a:r>
              <a:rPr lang="tr-TR" sz="2400" dirty="0"/>
              <a:t>Moda, ulaşım, gıda, atık yönetimi, insan kaynakları, tedarik zinciri, operasyon yönetimi ve çevreci teknolojiler gibi birçok sektörü kapsamaktadır. </a:t>
            </a:r>
          </a:p>
          <a:p>
            <a:pPr marL="0" indent="0" algn="just">
              <a:buNone/>
            </a:pPr>
            <a:r>
              <a:rPr lang="tr-TR" sz="2400" dirty="0"/>
              <a:t>Net sıfır salım hedefleri, döngüsel ekonomi, enerji ve kaynak verimliliği ile yenilenebilir enerji kullanımı sürdürülebilirlik uygulamalarının temel unsurları arasında yer almaktadır. </a:t>
            </a:r>
          </a:p>
          <a:p>
            <a:pPr marL="0" indent="0" algn="just">
              <a:buNone/>
            </a:pPr>
            <a:r>
              <a:rPr lang="tr-TR" sz="2400" dirty="0"/>
              <a:t>Ayrıca karbon ayak izinin azaltılması, sıfır atık uygulamaları, </a:t>
            </a:r>
            <a:r>
              <a:rPr lang="tr-TR" sz="2400" dirty="0" err="1"/>
              <a:t>biyo</a:t>
            </a:r>
            <a:r>
              <a:rPr lang="tr-TR" sz="2400" dirty="0"/>
              <a:t> çeşitliliğin korunması ve plastik kullanımının sınırlandırılması gibi çevresel hedeflerin yanı sıra; paydaş iş birlikleri, yerel kalkınma, girişimciliğin desteklenmesi ve sosyal fayda projeleri aracılığıyla ekonomik ve sosyal sürdürülebilirliğe de katkı sağlanmaktadır (Noyan, 2022).</a:t>
            </a:r>
            <a:endParaRPr lang="tr-TR" dirty="0"/>
          </a:p>
        </p:txBody>
      </p:sp>
      <p:sp>
        <p:nvSpPr>
          <p:cNvPr id="4" name="Slayt Numarası Yer Tutucusu 3">
            <a:extLst>
              <a:ext uri="{FF2B5EF4-FFF2-40B4-BE49-F238E27FC236}">
                <a16:creationId xmlns:a16="http://schemas.microsoft.com/office/drawing/2014/main" id="{856D5680-618D-C447-A7E1-1656C4E77ACE}"/>
              </a:ext>
            </a:extLst>
          </p:cNvPr>
          <p:cNvSpPr>
            <a:spLocks noGrp="1"/>
          </p:cNvSpPr>
          <p:nvPr>
            <p:ph type="sldNum" sz="quarter" idx="12"/>
          </p:nvPr>
        </p:nvSpPr>
        <p:spPr/>
        <p:txBody>
          <a:bodyPr/>
          <a:lstStyle/>
          <a:p>
            <a:fld id="{D1D281A5-F182-489E-A2B2-4A5249B51933}" type="slidenum">
              <a:rPr lang="tr-TR" smtClean="0"/>
              <a:t>4</a:t>
            </a:fld>
            <a:endParaRPr lang="tr-TR"/>
          </a:p>
        </p:txBody>
      </p:sp>
    </p:spTree>
    <p:extLst>
      <p:ext uri="{BB962C8B-B14F-4D97-AF65-F5344CB8AC3E}">
        <p14:creationId xmlns:p14="http://schemas.microsoft.com/office/powerpoint/2010/main" val="1064621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467828" y="388412"/>
            <a:ext cx="9601200" cy="1485900"/>
          </a:xfrm>
        </p:spPr>
        <p:txBody>
          <a:bodyPr>
            <a:normAutofit fontScale="90000"/>
          </a:bodyPr>
          <a:lstStyle/>
          <a:p>
            <a:pPr algn="ctr"/>
            <a:r>
              <a:rPr lang="tr-TR" b="1" dirty="0"/>
              <a:t>1. SÜRDÜRÜLEBİLİRLİK ve YEŞİL TÜKETİM</a:t>
            </a:r>
            <a:r>
              <a:rPr lang="tr-TR" b="1" i="1" dirty="0"/>
              <a:t/>
            </a:r>
            <a:br>
              <a:rPr lang="tr-TR" b="1" i="1" dirty="0"/>
            </a:br>
            <a:endParaRPr lang="tr-TR" dirty="0"/>
          </a:p>
        </p:txBody>
      </p:sp>
      <p:sp>
        <p:nvSpPr>
          <p:cNvPr id="3" name="İçerik Yer Tutucusu 2">
            <a:extLst>
              <a:ext uri="{FF2B5EF4-FFF2-40B4-BE49-F238E27FC236}">
                <a16:creationId xmlns:a16="http://schemas.microsoft.com/office/drawing/2014/main" id="{07053A87-3132-BFB2-3304-0A27C6BCA8DF}"/>
              </a:ext>
            </a:extLst>
          </p:cNvPr>
          <p:cNvSpPr>
            <a:spLocks noGrp="1"/>
          </p:cNvSpPr>
          <p:nvPr>
            <p:ph sz="half" idx="2"/>
          </p:nvPr>
        </p:nvSpPr>
        <p:spPr>
          <a:xfrm>
            <a:off x="1371600" y="1424355"/>
            <a:ext cx="4443984" cy="4897314"/>
          </a:xfrm>
        </p:spPr>
        <p:txBody>
          <a:bodyPr>
            <a:normAutofit fontScale="47500" lnSpcReduction="20000"/>
          </a:bodyPr>
          <a:lstStyle/>
          <a:p>
            <a:pPr marL="0" indent="0" algn="just">
              <a:buNone/>
            </a:pPr>
            <a:r>
              <a:rPr lang="tr-TR" sz="4200" b="1" i="1" dirty="0">
                <a:solidFill>
                  <a:schemeClr val="accent4">
                    <a:lumMod val="75000"/>
                  </a:schemeClr>
                </a:solidFill>
              </a:rPr>
              <a:t>Sürdürülebilirliğin Uygulama Alanları</a:t>
            </a:r>
            <a:endParaRPr lang="tr-TR" sz="4200" i="1" dirty="0">
              <a:solidFill>
                <a:schemeClr val="accent4">
                  <a:lumMod val="75000"/>
                </a:schemeClr>
              </a:solidFill>
            </a:endParaRPr>
          </a:p>
          <a:p>
            <a:pPr>
              <a:buFont typeface="Wingdings" panose="05000000000000000000" pitchFamily="2" charset="2"/>
              <a:buChar char="Ø"/>
            </a:pPr>
            <a:r>
              <a:rPr lang="tr-TR" sz="2400" b="1" dirty="0"/>
              <a:t>Moda</a:t>
            </a:r>
          </a:p>
          <a:p>
            <a:r>
              <a:rPr lang="tr-TR" sz="2400" dirty="0"/>
              <a:t>Organik pamuk, bambu, geri dönüştürülmüş polyester kullanımı</a:t>
            </a:r>
          </a:p>
          <a:p>
            <a:r>
              <a:rPr lang="tr-TR" sz="2400" dirty="0"/>
              <a:t>Hızlı moda yerine uzun ömürlü ve zamansız tasarımlar</a:t>
            </a:r>
          </a:p>
          <a:p>
            <a:r>
              <a:rPr lang="tr-TR" sz="2400" dirty="0"/>
              <a:t>İkinci el ve yeniden kullanım (</a:t>
            </a:r>
            <a:r>
              <a:rPr lang="tr-TR" sz="2400" dirty="0" err="1"/>
              <a:t>upcycling</a:t>
            </a:r>
            <a:r>
              <a:rPr lang="tr-TR" sz="2400" dirty="0"/>
              <a:t>) uygulamaları</a:t>
            </a:r>
          </a:p>
          <a:p>
            <a:pPr>
              <a:buFont typeface="Wingdings" panose="05000000000000000000" pitchFamily="2" charset="2"/>
              <a:buChar char="Ø"/>
            </a:pPr>
            <a:r>
              <a:rPr lang="tr-TR" sz="2400" b="1" dirty="0"/>
              <a:t>Ulaşım</a:t>
            </a:r>
          </a:p>
          <a:p>
            <a:r>
              <a:rPr lang="tr-TR" sz="2400" dirty="0"/>
              <a:t>Elektrikli ve </a:t>
            </a:r>
            <a:r>
              <a:rPr lang="tr-TR" sz="2400" dirty="0" err="1"/>
              <a:t>hibrit</a:t>
            </a:r>
            <a:r>
              <a:rPr lang="tr-TR" sz="2400" dirty="0"/>
              <a:t> araçların kullanımı</a:t>
            </a:r>
          </a:p>
          <a:p>
            <a:r>
              <a:rPr lang="tr-TR" sz="2400" dirty="0"/>
              <a:t>Toplu taşıma, bisiklet ve yaya ulaşımının teşvik edilmesi</a:t>
            </a:r>
          </a:p>
          <a:p>
            <a:r>
              <a:rPr lang="tr-TR" sz="2400" dirty="0"/>
              <a:t>Lojistikte yakıt tasarrufu sağlayan rota optimizasyonları</a:t>
            </a:r>
          </a:p>
          <a:p>
            <a:pPr>
              <a:buFont typeface="Wingdings" panose="05000000000000000000" pitchFamily="2" charset="2"/>
              <a:buChar char="Ø"/>
            </a:pPr>
            <a:r>
              <a:rPr lang="tr-TR" sz="2400" b="1" dirty="0"/>
              <a:t>Gıda</a:t>
            </a:r>
          </a:p>
          <a:p>
            <a:r>
              <a:rPr lang="tr-TR" sz="2400" dirty="0"/>
              <a:t>Yerel ve mevsimsel ürünlerin tercih edilmesi</a:t>
            </a:r>
          </a:p>
          <a:p>
            <a:r>
              <a:rPr lang="tr-TR" sz="2400" dirty="0"/>
              <a:t>Gıda israfını azaltmaya yönelik üretim ve dağıtım sistemleri</a:t>
            </a:r>
          </a:p>
          <a:p>
            <a:r>
              <a:rPr lang="tr-TR" sz="2400" dirty="0"/>
              <a:t>Organik ve sürdürülebilir tarım uygulamaları</a:t>
            </a:r>
          </a:p>
          <a:p>
            <a:pPr>
              <a:buFont typeface="Wingdings" panose="05000000000000000000" pitchFamily="2" charset="2"/>
              <a:buChar char="Ø"/>
            </a:pPr>
            <a:r>
              <a:rPr lang="tr-TR" sz="2400" b="1" dirty="0"/>
              <a:t>Atık Yönetimi</a:t>
            </a:r>
          </a:p>
          <a:p>
            <a:r>
              <a:rPr lang="tr-TR" sz="2400" dirty="0"/>
              <a:t>Geri dönüşüm ve sıfır atık politikaları</a:t>
            </a:r>
          </a:p>
          <a:p>
            <a:r>
              <a:rPr lang="tr-TR" sz="2400" dirty="0"/>
              <a:t>Tek kullanımlık plastiklerin azaltılması</a:t>
            </a:r>
          </a:p>
          <a:p>
            <a:r>
              <a:rPr lang="tr-TR" sz="2400" dirty="0" err="1"/>
              <a:t>Kompost</a:t>
            </a:r>
            <a:r>
              <a:rPr lang="tr-TR" sz="2400" dirty="0"/>
              <a:t> uygulamaları ve atıktan enerji üretimi</a:t>
            </a:r>
          </a:p>
        </p:txBody>
      </p:sp>
      <p:sp>
        <p:nvSpPr>
          <p:cNvPr id="10" name="İçerik Yer Tutucusu 9"/>
          <p:cNvSpPr>
            <a:spLocks noGrp="1"/>
          </p:cNvSpPr>
          <p:nvPr>
            <p:ph sz="quarter" idx="4"/>
          </p:nvPr>
        </p:nvSpPr>
        <p:spPr>
          <a:xfrm>
            <a:off x="6525014" y="1424355"/>
            <a:ext cx="4443984" cy="4897314"/>
          </a:xfrm>
        </p:spPr>
        <p:txBody>
          <a:bodyPr>
            <a:normAutofit fontScale="55000" lnSpcReduction="20000"/>
          </a:bodyPr>
          <a:lstStyle/>
          <a:p>
            <a:pPr marL="0" indent="0">
              <a:buNone/>
            </a:pPr>
            <a:r>
              <a:rPr lang="tr-TR" sz="3200" b="1" i="1" dirty="0">
                <a:solidFill>
                  <a:schemeClr val="accent4">
                    <a:lumMod val="75000"/>
                  </a:schemeClr>
                </a:solidFill>
              </a:rPr>
              <a:t>Sürdürülebilirliğin Uygulama Alanları</a:t>
            </a:r>
            <a:endParaRPr lang="tr-TR" sz="3200" i="1" dirty="0">
              <a:solidFill>
                <a:schemeClr val="accent4">
                  <a:lumMod val="75000"/>
                </a:schemeClr>
              </a:solidFill>
            </a:endParaRPr>
          </a:p>
          <a:p>
            <a:pPr>
              <a:buFont typeface="Wingdings" panose="05000000000000000000" pitchFamily="2" charset="2"/>
              <a:buChar char="Ø"/>
            </a:pPr>
            <a:r>
              <a:rPr lang="tr-TR" b="1" dirty="0"/>
              <a:t>Kozmetik Sektörü</a:t>
            </a:r>
          </a:p>
          <a:p>
            <a:r>
              <a:rPr lang="tr-TR" dirty="0"/>
              <a:t>Geri dönüşebilir veya </a:t>
            </a:r>
            <a:r>
              <a:rPr lang="tr-TR" dirty="0" err="1"/>
              <a:t>bioçözünür</a:t>
            </a:r>
            <a:r>
              <a:rPr lang="tr-TR" dirty="0"/>
              <a:t> ambalajlama</a:t>
            </a:r>
          </a:p>
          <a:p>
            <a:r>
              <a:rPr lang="tr-TR" dirty="0"/>
              <a:t>Hayvanlar üzerinde deneyler yapılmayan ar-</a:t>
            </a:r>
            <a:r>
              <a:rPr lang="tr-TR" dirty="0" err="1"/>
              <a:t>ge</a:t>
            </a:r>
            <a:r>
              <a:rPr lang="tr-TR" dirty="0"/>
              <a:t> çalışmaları</a:t>
            </a:r>
          </a:p>
          <a:p>
            <a:r>
              <a:rPr lang="tr-TR" dirty="0"/>
              <a:t>Boş ambalaj iade sistemi veya doldurulabilir ürün konusunda teşvik çalışmaları</a:t>
            </a:r>
          </a:p>
          <a:p>
            <a:r>
              <a:rPr lang="tr-TR" dirty="0"/>
              <a:t>Doğal içerik kullanımı</a:t>
            </a:r>
          </a:p>
          <a:p>
            <a:pPr>
              <a:buFont typeface="Wingdings" panose="05000000000000000000" pitchFamily="2" charset="2"/>
              <a:buChar char="Ø"/>
            </a:pPr>
            <a:r>
              <a:rPr lang="tr-TR" b="1" dirty="0"/>
              <a:t>Tedarik Zinciri</a:t>
            </a:r>
          </a:p>
          <a:p>
            <a:r>
              <a:rPr lang="tr-TR" dirty="0"/>
              <a:t>Etik ve çevre dostu tedarikçilerle çalışma</a:t>
            </a:r>
          </a:p>
          <a:p>
            <a:r>
              <a:rPr lang="tr-TR" dirty="0"/>
              <a:t>Karbon ayak izi düşük lojistik çözümleri</a:t>
            </a:r>
          </a:p>
          <a:p>
            <a:pPr>
              <a:buFont typeface="Wingdings" panose="05000000000000000000" pitchFamily="2" charset="2"/>
              <a:buChar char="Ø"/>
            </a:pPr>
            <a:r>
              <a:rPr lang="tr-TR" b="1" dirty="0"/>
              <a:t>Operasyon Yönetimi</a:t>
            </a:r>
          </a:p>
          <a:p>
            <a:r>
              <a:rPr lang="tr-TR" dirty="0"/>
              <a:t>Enerji verimli üretim sistemleri</a:t>
            </a:r>
          </a:p>
          <a:p>
            <a:r>
              <a:rPr lang="tr-TR" dirty="0"/>
              <a:t>Su ve enerji tüketiminin azaltılması</a:t>
            </a:r>
          </a:p>
          <a:p>
            <a:r>
              <a:rPr lang="tr-TR" dirty="0"/>
              <a:t>Dijitalleşme ile kaynak kullanımının optimize edilmesi</a:t>
            </a:r>
          </a:p>
          <a:p>
            <a:pPr>
              <a:buFont typeface="Wingdings" panose="05000000000000000000" pitchFamily="2" charset="2"/>
              <a:buChar char="Ø"/>
            </a:pPr>
            <a:r>
              <a:rPr lang="tr-TR" b="1" dirty="0"/>
              <a:t>Çevreci Teknolojiler</a:t>
            </a:r>
          </a:p>
          <a:p>
            <a:r>
              <a:rPr lang="tr-TR" dirty="0"/>
              <a:t>Güneş ve rüzgâr enerjisi sistemleri</a:t>
            </a:r>
          </a:p>
          <a:p>
            <a:r>
              <a:rPr lang="tr-TR" dirty="0"/>
              <a:t>Enerji tasarruflu makineler ve akıllı </a:t>
            </a:r>
            <a:r>
              <a:rPr lang="tr-TR" dirty="0" err="1"/>
              <a:t>sensörler</a:t>
            </a:r>
            <a:endParaRPr lang="tr-TR" dirty="0"/>
          </a:p>
          <a:p>
            <a:r>
              <a:rPr lang="tr-TR" dirty="0"/>
              <a:t>Karbon yakalama ve depolama teknolojileri</a:t>
            </a:r>
          </a:p>
          <a:p>
            <a:endParaRPr lang="tr-TR" dirty="0"/>
          </a:p>
        </p:txBody>
      </p:sp>
      <p:sp>
        <p:nvSpPr>
          <p:cNvPr id="4" name="Slayt Numarası Yer Tutucusu 3">
            <a:extLst>
              <a:ext uri="{FF2B5EF4-FFF2-40B4-BE49-F238E27FC236}">
                <a16:creationId xmlns:a16="http://schemas.microsoft.com/office/drawing/2014/main" id="{856D5680-618D-C447-A7E1-1656C4E77ACE}"/>
              </a:ext>
            </a:extLst>
          </p:cNvPr>
          <p:cNvSpPr>
            <a:spLocks noGrp="1"/>
          </p:cNvSpPr>
          <p:nvPr>
            <p:ph type="sldNum" sz="quarter" idx="12"/>
          </p:nvPr>
        </p:nvSpPr>
        <p:spPr/>
        <p:txBody>
          <a:bodyPr/>
          <a:lstStyle/>
          <a:p>
            <a:fld id="{D1D281A5-F182-489E-A2B2-4A5249B51933}" type="slidenum">
              <a:rPr lang="tr-TR" smtClean="0"/>
              <a:t>5</a:t>
            </a:fld>
            <a:endParaRPr lang="tr-TR"/>
          </a:p>
        </p:txBody>
      </p:sp>
    </p:spTree>
    <p:extLst>
      <p:ext uri="{BB962C8B-B14F-4D97-AF65-F5344CB8AC3E}">
        <p14:creationId xmlns:p14="http://schemas.microsoft.com/office/powerpoint/2010/main" val="4175829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6EB7889-0ADD-88B0-E191-5B1223995CBC}"/>
              </a:ext>
            </a:extLst>
          </p:cNvPr>
          <p:cNvSpPr>
            <a:spLocks noGrp="1"/>
          </p:cNvSpPr>
          <p:nvPr>
            <p:ph idx="1"/>
          </p:nvPr>
        </p:nvSpPr>
        <p:spPr>
          <a:xfrm>
            <a:off x="844062" y="1006824"/>
            <a:ext cx="10867291" cy="3538798"/>
          </a:xfrm>
        </p:spPr>
        <p:txBody>
          <a:bodyPr/>
          <a:lstStyle/>
          <a:p>
            <a:pPr marL="530352" lvl="1" indent="0">
              <a:buNone/>
            </a:pPr>
            <a:r>
              <a:rPr lang="tr-TR" sz="3200" b="1" dirty="0">
                <a:solidFill>
                  <a:schemeClr val="accent4">
                    <a:lumMod val="75000"/>
                  </a:schemeClr>
                </a:solidFill>
              </a:rPr>
              <a:t>Sürdürülebilirlik Uygulamaları</a:t>
            </a:r>
            <a:r>
              <a:rPr lang="tr-TR" sz="3200" dirty="0">
                <a:solidFill>
                  <a:schemeClr val="accent4">
                    <a:lumMod val="75000"/>
                  </a:schemeClr>
                </a:solidFill>
              </a:rPr>
              <a:t> (</a:t>
            </a:r>
            <a:r>
              <a:rPr lang="tr-TR" sz="3200" b="1" dirty="0">
                <a:solidFill>
                  <a:schemeClr val="accent4">
                    <a:lumMod val="75000"/>
                  </a:schemeClr>
                </a:solidFill>
              </a:rPr>
              <a:t>Literatür Taraması)</a:t>
            </a:r>
          </a:p>
          <a:p>
            <a:pPr marL="457200" indent="-457200" algn="just">
              <a:buFont typeface="Franklin Gothic Book" panose="020B0503020102020204" pitchFamily="34" charset="0"/>
              <a:buAutoNum type="arabicPeriod"/>
            </a:pPr>
            <a:r>
              <a:rPr lang="tr-TR" b="1" dirty="0"/>
              <a:t>İŞLETMELERDE ÇEVRESEL SÜRDÜRÜLEBİLİRLİK BİLİNCİ VE YEŞİL İŞLETMECİLİK UYGULAMALARI İLE İŞLETME BAŞARISI ARASINDAKİ İLİŞKİ (Şenocak ve Bursalı, 2018)</a:t>
            </a:r>
          </a:p>
          <a:p>
            <a:pPr marL="0" indent="0" algn="just">
              <a:buNone/>
            </a:pPr>
            <a:r>
              <a:rPr lang="tr-TR" dirty="0"/>
              <a:t>Bu çalışma, Denizli’de OEKO-TEX Standart 100 sertifikasına sahip tekstil işletmelerinde çevresel sürdürülebilirlik bilinci ile yeşil işletmecilik uygulamalarını incelemiştir. Bulgular, işletmelerin yüksek çevre bilincine sahip olduğunu ve özellikle üretim, insan kaynakları ve Ar-Ge alanlarındaki yeşil uygulamaların işletme başarısıyla ilişkili olduğunu göstermektedir. Sonuç olarak, yeşil işletmecilik anlayışının rekabet avantajı ve uzun vadeli başarı açısından önemli olduğu ortaya konulmuştur. </a:t>
            </a:r>
          </a:p>
        </p:txBody>
      </p:sp>
      <p:sp>
        <p:nvSpPr>
          <p:cNvPr id="4" name="Slayt Numarası Yer Tutucusu 3">
            <a:extLst>
              <a:ext uri="{FF2B5EF4-FFF2-40B4-BE49-F238E27FC236}">
                <a16:creationId xmlns:a16="http://schemas.microsoft.com/office/drawing/2014/main" id="{FD8C13AE-F9C3-8884-1014-5711089149E9}"/>
              </a:ext>
            </a:extLst>
          </p:cNvPr>
          <p:cNvSpPr>
            <a:spLocks noGrp="1"/>
          </p:cNvSpPr>
          <p:nvPr>
            <p:ph type="sldNum" sz="quarter" idx="12"/>
          </p:nvPr>
        </p:nvSpPr>
        <p:spPr/>
        <p:txBody>
          <a:bodyPr/>
          <a:lstStyle/>
          <a:p>
            <a:fld id="{D1D281A5-F182-489E-A2B2-4A5249B51933}" type="slidenum">
              <a:rPr lang="tr-TR" smtClean="0"/>
              <a:t>6</a:t>
            </a:fld>
            <a:endParaRPr lang="tr-TR"/>
          </a:p>
        </p:txBody>
      </p:sp>
      <p:sp>
        <p:nvSpPr>
          <p:cNvPr id="5" name="Metin kutusu 4"/>
          <p:cNvSpPr txBox="1"/>
          <p:nvPr/>
        </p:nvSpPr>
        <p:spPr>
          <a:xfrm>
            <a:off x="1213338" y="298938"/>
            <a:ext cx="9363807" cy="707886"/>
          </a:xfrm>
          <a:prstGeom prst="rect">
            <a:avLst/>
          </a:prstGeom>
          <a:noFill/>
        </p:spPr>
        <p:txBody>
          <a:bodyPr wrap="square" rtlCol="0">
            <a:spAutoFit/>
          </a:bodyPr>
          <a:lstStyle/>
          <a:p>
            <a:pPr algn="ctr"/>
            <a:r>
              <a:rPr lang="tr-TR" sz="4000" b="1" dirty="0"/>
              <a:t>1. SÜRDÜRÜLEBİLİRLİK ve YEŞİL TÜKETİM</a:t>
            </a:r>
            <a:endParaRPr lang="tr-TR" sz="400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691" y="3845473"/>
            <a:ext cx="3767324" cy="281022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147" y="3927478"/>
            <a:ext cx="4844074" cy="2646210"/>
          </a:xfrm>
          <a:prstGeom prst="rect">
            <a:avLst/>
          </a:prstGeom>
        </p:spPr>
      </p:pic>
    </p:spTree>
    <p:extLst>
      <p:ext uri="{BB962C8B-B14F-4D97-AF65-F5344CB8AC3E}">
        <p14:creationId xmlns:p14="http://schemas.microsoft.com/office/powerpoint/2010/main" val="3531647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97977" y="1450704"/>
            <a:ext cx="9601200" cy="1134207"/>
          </a:xfrm>
        </p:spPr>
        <p:txBody>
          <a:bodyPr>
            <a:normAutofit/>
          </a:bodyPr>
          <a:lstStyle/>
          <a:p>
            <a:pPr marL="0" indent="0" algn="just">
              <a:buNone/>
            </a:pPr>
            <a:r>
              <a:rPr lang="tr-TR" sz="2400" b="1" dirty="0"/>
              <a:t>Yeşil tüketim, bireylerin çevreye zarar vermeyen, doğal kaynakları koruyan ve sürdürülebilir üretim süreçleriyle ortaya çıkan ürün ve hizmetleri bilinçli olarak tercih etmesi anlamına gelir.</a:t>
            </a:r>
          </a:p>
        </p:txBody>
      </p:sp>
      <p:sp>
        <p:nvSpPr>
          <p:cNvPr id="4" name="Slayt Numarası Yer Tutucusu 3"/>
          <p:cNvSpPr>
            <a:spLocks noGrp="1"/>
          </p:cNvSpPr>
          <p:nvPr>
            <p:ph type="sldNum" sz="quarter" idx="12"/>
          </p:nvPr>
        </p:nvSpPr>
        <p:spPr/>
        <p:txBody>
          <a:bodyPr/>
          <a:lstStyle/>
          <a:p>
            <a:fld id="{D1D281A5-F182-489E-A2B2-4A5249B51933}" type="slidenum">
              <a:rPr lang="tr-TR" smtClean="0"/>
              <a:t>7</a:t>
            </a:fld>
            <a:endParaRPr lang="tr-TR"/>
          </a:p>
        </p:txBody>
      </p:sp>
      <p:sp>
        <p:nvSpPr>
          <p:cNvPr id="5" name="Metin kutusu 4"/>
          <p:cNvSpPr txBox="1"/>
          <p:nvPr/>
        </p:nvSpPr>
        <p:spPr>
          <a:xfrm>
            <a:off x="1793631" y="422824"/>
            <a:ext cx="9398977" cy="707886"/>
          </a:xfrm>
          <a:prstGeom prst="rect">
            <a:avLst/>
          </a:prstGeom>
          <a:noFill/>
        </p:spPr>
        <p:txBody>
          <a:bodyPr wrap="square" rtlCol="0">
            <a:spAutoFit/>
          </a:bodyPr>
          <a:lstStyle/>
          <a:p>
            <a:r>
              <a:rPr lang="tr-TR" sz="4000" b="1" dirty="0"/>
              <a:t>1. SÜRDÜRÜLEBİLİRLİK ve YEŞİL TÜKETİM</a:t>
            </a:r>
            <a:endParaRPr lang="tr-TR" sz="4000" dirty="0"/>
          </a:p>
        </p:txBody>
      </p:sp>
      <p:sp>
        <p:nvSpPr>
          <p:cNvPr id="9" name="Dikdörtgen 8"/>
          <p:cNvSpPr/>
          <p:nvPr/>
        </p:nvSpPr>
        <p:spPr>
          <a:xfrm>
            <a:off x="1721735" y="3191580"/>
            <a:ext cx="8359276" cy="2215991"/>
          </a:xfrm>
          <a:prstGeom prst="rect">
            <a:avLst/>
          </a:prstGeom>
        </p:spPr>
        <p:txBody>
          <a:bodyPr wrap="none">
            <a:spAutoFit/>
          </a:bodyPr>
          <a:lstStyle/>
          <a:p>
            <a:r>
              <a:rPr lang="tr-TR" sz="2400" b="1" dirty="0">
                <a:solidFill>
                  <a:schemeClr val="bg2">
                    <a:lumMod val="25000"/>
                  </a:schemeClr>
                </a:solidFill>
              </a:rPr>
              <a:t>Geri dönüştürülebilir veya az ambalajlı</a:t>
            </a:r>
            <a:r>
              <a:rPr lang="tr-TR" sz="2400" dirty="0">
                <a:solidFill>
                  <a:schemeClr val="bg2">
                    <a:lumMod val="25000"/>
                  </a:schemeClr>
                </a:solidFill>
              </a:rPr>
              <a:t> ürünleri tercih etmek</a:t>
            </a:r>
          </a:p>
          <a:p>
            <a:r>
              <a:rPr lang="tr-TR" sz="2400" b="1" dirty="0">
                <a:solidFill>
                  <a:schemeClr val="bg2">
                    <a:lumMod val="25000"/>
                  </a:schemeClr>
                </a:solidFill>
              </a:rPr>
              <a:t>Doğal, organik ve çevre dostu</a:t>
            </a:r>
            <a:r>
              <a:rPr lang="tr-TR" sz="2400" dirty="0">
                <a:solidFill>
                  <a:schemeClr val="bg2">
                    <a:lumMod val="25000"/>
                  </a:schemeClr>
                </a:solidFill>
              </a:rPr>
              <a:t> ürünleri satın almak</a:t>
            </a:r>
          </a:p>
          <a:p>
            <a:r>
              <a:rPr lang="tr-TR" sz="2400" b="1" dirty="0">
                <a:solidFill>
                  <a:schemeClr val="bg2">
                    <a:lumMod val="25000"/>
                  </a:schemeClr>
                </a:solidFill>
              </a:rPr>
              <a:t>E</a:t>
            </a:r>
            <a:r>
              <a:rPr lang="fi-FI" sz="2400" b="1" dirty="0">
                <a:solidFill>
                  <a:schemeClr val="bg2">
                    <a:lumMod val="25000"/>
                  </a:schemeClr>
                </a:solidFill>
              </a:rPr>
              <a:t>nerji ve su tasarruflu</a:t>
            </a:r>
            <a:r>
              <a:rPr lang="fi-FI" sz="2400" dirty="0">
                <a:solidFill>
                  <a:schemeClr val="bg2">
                    <a:lumMod val="25000"/>
                  </a:schemeClr>
                </a:solidFill>
              </a:rPr>
              <a:t> ürünleri kullanmak</a:t>
            </a:r>
            <a:endParaRPr lang="tr-TR" sz="2400" dirty="0">
              <a:solidFill>
                <a:schemeClr val="bg2">
                  <a:lumMod val="25000"/>
                </a:schemeClr>
              </a:solidFill>
            </a:endParaRPr>
          </a:p>
          <a:p>
            <a:r>
              <a:rPr lang="tr-TR" sz="2400" b="1" dirty="0">
                <a:solidFill>
                  <a:schemeClr val="bg2">
                    <a:lumMod val="25000"/>
                  </a:schemeClr>
                </a:solidFill>
              </a:rPr>
              <a:t>Zararlı kimyasallar içermeyen</a:t>
            </a:r>
            <a:r>
              <a:rPr lang="tr-TR" sz="2400" dirty="0">
                <a:solidFill>
                  <a:schemeClr val="bg2">
                    <a:lumMod val="25000"/>
                  </a:schemeClr>
                </a:solidFill>
              </a:rPr>
              <a:t> ürünleri seçmek</a:t>
            </a:r>
          </a:p>
          <a:p>
            <a:r>
              <a:rPr lang="tr-TR" sz="2400" b="1" dirty="0">
                <a:solidFill>
                  <a:schemeClr val="bg2">
                    <a:lumMod val="25000"/>
                  </a:schemeClr>
                </a:solidFill>
              </a:rPr>
              <a:t>Gereksiz tüketimden kaçınmak</a:t>
            </a:r>
            <a:r>
              <a:rPr lang="tr-TR" sz="2400" dirty="0">
                <a:solidFill>
                  <a:schemeClr val="bg2">
                    <a:lumMod val="25000"/>
                  </a:schemeClr>
                </a:solidFill>
              </a:rPr>
              <a:t>, yeniden kullanımı desteklemek</a:t>
            </a:r>
          </a:p>
          <a:p>
            <a:endParaRPr lang="tr-TR" dirty="0"/>
          </a:p>
        </p:txBody>
      </p:sp>
    </p:spTree>
    <p:extLst>
      <p:ext uri="{BB962C8B-B14F-4D97-AF65-F5344CB8AC3E}">
        <p14:creationId xmlns:p14="http://schemas.microsoft.com/office/powerpoint/2010/main" val="4133264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D04E57-1ADC-C77B-CC5E-D9DD6FE089B3}"/>
              </a:ext>
            </a:extLst>
          </p:cNvPr>
          <p:cNvSpPr>
            <a:spLocks noGrp="1"/>
          </p:cNvSpPr>
          <p:nvPr>
            <p:ph idx="1"/>
          </p:nvPr>
        </p:nvSpPr>
        <p:spPr>
          <a:xfrm>
            <a:off x="1371600" y="1130710"/>
            <a:ext cx="9601200" cy="4736690"/>
          </a:xfrm>
        </p:spPr>
        <p:txBody>
          <a:bodyPr>
            <a:normAutofit fontScale="85000" lnSpcReduction="20000"/>
          </a:bodyPr>
          <a:lstStyle/>
          <a:p>
            <a:pPr marL="530352" lvl="1" indent="0">
              <a:buNone/>
            </a:pPr>
            <a:endParaRPr lang="tr-TR" sz="3500" b="1" dirty="0"/>
          </a:p>
          <a:p>
            <a:pPr marL="530352" lvl="1" indent="0">
              <a:buNone/>
            </a:pPr>
            <a:r>
              <a:rPr lang="tr-TR" sz="3500" b="1" dirty="0">
                <a:solidFill>
                  <a:schemeClr val="accent4">
                    <a:lumMod val="75000"/>
                  </a:schemeClr>
                </a:solidFill>
              </a:rPr>
              <a:t>Yeşil Tüketim Kavramı</a:t>
            </a:r>
            <a:endParaRPr lang="tr-TR" sz="3500" dirty="0">
              <a:solidFill>
                <a:schemeClr val="accent4">
                  <a:lumMod val="75000"/>
                </a:schemeClr>
              </a:solidFill>
            </a:endParaRPr>
          </a:p>
          <a:p>
            <a:pPr algn="just"/>
            <a:r>
              <a:rPr lang="tr-TR" sz="2400" dirty="0"/>
              <a:t>Yeşil (çevresel) pazarlama, tüketici ihtiyaçlarını karşılarken doğal çevreye verilen zararın en aza indirilmesini esas alan çevre dostu pazarlama faaliyetlerini kapsamaktadır (Erbaşlar, 2012).</a:t>
            </a:r>
          </a:p>
          <a:p>
            <a:pPr algn="just"/>
            <a:r>
              <a:rPr lang="tr-TR" sz="2400" dirty="0"/>
              <a:t> Bu yaklaşımın tüketim boyutunu oluşturan yeşil tüketim, çevre ve toplum sağlığına zarar veren, aşırı kaynak tüketimine ve kirliliğe yol açan ürünlerden kaçınmayı ve çevre bilincini tüketim süreçlerine yansıtmayı ifade etmektedir (</a:t>
            </a:r>
            <a:r>
              <a:rPr lang="tr-TR" sz="2400" dirty="0" err="1"/>
              <a:t>Elkington</a:t>
            </a:r>
            <a:r>
              <a:rPr lang="tr-TR" sz="2400" dirty="0"/>
              <a:t> ve </a:t>
            </a:r>
            <a:r>
              <a:rPr lang="tr-TR" sz="2400" dirty="0" err="1"/>
              <a:t>Hailes</a:t>
            </a:r>
            <a:r>
              <a:rPr lang="tr-TR" sz="2400" dirty="0"/>
              <a:t>, 1995). </a:t>
            </a:r>
          </a:p>
          <a:p>
            <a:pPr algn="just"/>
            <a:r>
              <a:rPr lang="tr-TR" sz="2400" dirty="0"/>
              <a:t>Yeşil tüketim, sürdürülebilir tüketim anlayışıyla ilişkilendirilmekte ve çevresel duyarlılığın bireylerin yaşam biçimine entegre edilmesini gerektiren çok boyutlu bir davranış biçimi olarak değerlendirilmektedir (Gök ve Türk, 2011).</a:t>
            </a:r>
          </a:p>
          <a:p>
            <a:pPr algn="just"/>
            <a:r>
              <a:rPr lang="tr-TR" sz="2400" dirty="0"/>
              <a:t>Bu çerçevede yeşil ürünler, geri dönüştürülebilir malzemelerden üretilen, çevresel etkileri azaltmayı hedefleyen ve </a:t>
            </a:r>
            <a:r>
              <a:rPr lang="tr-TR" sz="2400" dirty="0" err="1"/>
              <a:t>toksik</a:t>
            </a:r>
            <a:r>
              <a:rPr lang="tr-TR" sz="2400" dirty="0"/>
              <a:t> içerikleri en aza indirilmiş çevre dostu ürünler olarak tanımlanmaktadır (</a:t>
            </a:r>
            <a:r>
              <a:rPr lang="tr-TR" sz="2400" dirty="0" err="1"/>
              <a:t>Chen</a:t>
            </a:r>
            <a:r>
              <a:rPr lang="tr-TR" sz="2400" dirty="0"/>
              <a:t> ve </a:t>
            </a:r>
            <a:r>
              <a:rPr lang="tr-TR" sz="2400" dirty="0" err="1"/>
              <a:t>Chai</a:t>
            </a:r>
            <a:r>
              <a:rPr lang="tr-TR" sz="2400" dirty="0"/>
              <a:t>, 2010).</a:t>
            </a:r>
            <a:endParaRPr lang="tr-TR" dirty="0"/>
          </a:p>
        </p:txBody>
      </p:sp>
      <p:sp>
        <p:nvSpPr>
          <p:cNvPr id="6" name="Slayt Numarası Yer Tutucusu 5">
            <a:extLst>
              <a:ext uri="{FF2B5EF4-FFF2-40B4-BE49-F238E27FC236}">
                <a16:creationId xmlns:a16="http://schemas.microsoft.com/office/drawing/2014/main" id="{391D5368-41A0-3F4E-757D-76CA33327E09}"/>
              </a:ext>
            </a:extLst>
          </p:cNvPr>
          <p:cNvSpPr>
            <a:spLocks noGrp="1"/>
          </p:cNvSpPr>
          <p:nvPr>
            <p:ph type="sldNum" sz="quarter" idx="12"/>
          </p:nvPr>
        </p:nvSpPr>
        <p:spPr/>
        <p:txBody>
          <a:bodyPr/>
          <a:lstStyle/>
          <a:p>
            <a:fld id="{D1D281A5-F182-489E-A2B2-4A5249B51933}" type="slidenum">
              <a:rPr lang="tr-TR" smtClean="0"/>
              <a:t>8</a:t>
            </a:fld>
            <a:endParaRPr lang="tr-TR"/>
          </a:p>
        </p:txBody>
      </p:sp>
      <p:sp>
        <p:nvSpPr>
          <p:cNvPr id="4" name="Metin kutusu 3"/>
          <p:cNvSpPr txBox="1"/>
          <p:nvPr/>
        </p:nvSpPr>
        <p:spPr>
          <a:xfrm>
            <a:off x="1793631" y="422824"/>
            <a:ext cx="9398977" cy="707886"/>
          </a:xfrm>
          <a:prstGeom prst="rect">
            <a:avLst/>
          </a:prstGeom>
          <a:noFill/>
        </p:spPr>
        <p:txBody>
          <a:bodyPr wrap="square" rtlCol="0">
            <a:spAutoFit/>
          </a:bodyPr>
          <a:lstStyle/>
          <a:p>
            <a:r>
              <a:rPr lang="tr-TR" sz="4000" b="1" dirty="0"/>
              <a:t>1. SÜRDÜRÜLEBİLİRLİK ve YEŞİL TÜKETİM</a:t>
            </a:r>
            <a:endParaRPr lang="tr-TR" sz="4000" dirty="0"/>
          </a:p>
        </p:txBody>
      </p:sp>
    </p:spTree>
    <p:extLst>
      <p:ext uri="{BB962C8B-B14F-4D97-AF65-F5344CB8AC3E}">
        <p14:creationId xmlns:p14="http://schemas.microsoft.com/office/powerpoint/2010/main" val="1708379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0DB7485-E112-09B7-9652-D54CD1B868F5}"/>
              </a:ext>
            </a:extLst>
          </p:cNvPr>
          <p:cNvSpPr>
            <a:spLocks noGrp="1"/>
          </p:cNvSpPr>
          <p:nvPr>
            <p:ph idx="1"/>
          </p:nvPr>
        </p:nvSpPr>
        <p:spPr>
          <a:xfrm>
            <a:off x="1063868" y="250155"/>
            <a:ext cx="10417277" cy="1525891"/>
          </a:xfrm>
        </p:spPr>
        <p:txBody>
          <a:bodyPr>
            <a:normAutofit fontScale="77500" lnSpcReduction="20000"/>
          </a:bodyPr>
          <a:lstStyle/>
          <a:p>
            <a:pPr marL="530352" lvl="1" indent="0">
              <a:buNone/>
            </a:pPr>
            <a:endParaRPr lang="tr-TR" sz="3500" b="1" dirty="0"/>
          </a:p>
          <a:p>
            <a:pPr marL="530352" lvl="1" indent="0">
              <a:buNone/>
            </a:pPr>
            <a:endParaRPr lang="tr-TR" sz="3500" b="1" dirty="0"/>
          </a:p>
          <a:p>
            <a:pPr marL="530352" lvl="1" indent="0">
              <a:buNone/>
            </a:pPr>
            <a:r>
              <a:rPr lang="tr-TR" sz="3500" b="1" dirty="0">
                <a:solidFill>
                  <a:schemeClr val="accent4">
                    <a:lumMod val="75000"/>
                  </a:schemeClr>
                </a:solidFill>
              </a:rPr>
              <a:t>Tüketici Davranışlarında Sürdürülebilirlik Eğilimleri ve Örnek </a:t>
            </a:r>
            <a:r>
              <a:rPr lang="tr-TR" sz="3500" b="1" dirty="0" smtClean="0">
                <a:solidFill>
                  <a:schemeClr val="accent4">
                    <a:lumMod val="75000"/>
                  </a:schemeClr>
                </a:solidFill>
              </a:rPr>
              <a:t>Çalışmalar</a:t>
            </a:r>
            <a:endParaRPr lang="tr-TR" sz="3500" dirty="0">
              <a:solidFill>
                <a:schemeClr val="accent4">
                  <a:lumMod val="75000"/>
                </a:schemeClr>
              </a:solidFill>
            </a:endParaRPr>
          </a:p>
        </p:txBody>
      </p:sp>
      <p:sp>
        <p:nvSpPr>
          <p:cNvPr id="4" name="Slayt Numarası Yer Tutucusu 3">
            <a:extLst>
              <a:ext uri="{FF2B5EF4-FFF2-40B4-BE49-F238E27FC236}">
                <a16:creationId xmlns:a16="http://schemas.microsoft.com/office/drawing/2014/main" id="{7AEFBCA5-F0DD-5DFE-CBC8-DF0E002F7E5D}"/>
              </a:ext>
            </a:extLst>
          </p:cNvPr>
          <p:cNvSpPr>
            <a:spLocks noGrp="1"/>
          </p:cNvSpPr>
          <p:nvPr>
            <p:ph type="sldNum" sz="quarter" idx="12"/>
          </p:nvPr>
        </p:nvSpPr>
        <p:spPr/>
        <p:txBody>
          <a:bodyPr/>
          <a:lstStyle/>
          <a:p>
            <a:fld id="{D1D281A5-F182-489E-A2B2-4A5249B51933}" type="slidenum">
              <a:rPr lang="tr-TR" smtClean="0"/>
              <a:t>9</a:t>
            </a:fld>
            <a:endParaRPr lang="tr-TR"/>
          </a:p>
        </p:txBody>
      </p:sp>
      <p:sp>
        <p:nvSpPr>
          <p:cNvPr id="6" name="Metin kutusu 5"/>
          <p:cNvSpPr txBox="1"/>
          <p:nvPr/>
        </p:nvSpPr>
        <p:spPr>
          <a:xfrm>
            <a:off x="1529056" y="250155"/>
            <a:ext cx="9486900" cy="707886"/>
          </a:xfrm>
          <a:prstGeom prst="rect">
            <a:avLst/>
          </a:prstGeom>
          <a:noFill/>
        </p:spPr>
        <p:txBody>
          <a:bodyPr wrap="square" rtlCol="0">
            <a:spAutoFit/>
          </a:bodyPr>
          <a:lstStyle/>
          <a:p>
            <a:pPr algn="ctr"/>
            <a:r>
              <a:rPr lang="tr-TR" sz="4000" b="1" dirty="0"/>
              <a:t>1. SÜRDÜRÜLEBİLİRLİK ve YEŞİL TÜKETİM</a:t>
            </a:r>
            <a:endParaRPr lang="tr-TR" sz="4000" dirty="0"/>
          </a:p>
        </p:txBody>
      </p:sp>
      <p:sp>
        <p:nvSpPr>
          <p:cNvPr id="5" name="Dikdörtgen 4"/>
          <p:cNvSpPr/>
          <p:nvPr/>
        </p:nvSpPr>
        <p:spPr>
          <a:xfrm>
            <a:off x="1184031" y="1841673"/>
            <a:ext cx="6096000" cy="4247317"/>
          </a:xfrm>
          <a:prstGeom prst="rect">
            <a:avLst/>
          </a:prstGeom>
        </p:spPr>
        <p:txBody>
          <a:bodyPr>
            <a:spAutoFit/>
          </a:bodyPr>
          <a:lstStyle/>
          <a:p>
            <a:pPr marL="457200" indent="-457200" algn="just">
              <a:buAutoNum type="arabicPeriod"/>
            </a:pPr>
            <a:r>
              <a:rPr lang="tr-TR" b="1" dirty="0"/>
              <a:t>Sakarya Üniversitesi İşletme Enstitüsü Üretim Yönetimi ve Pazarlama Anabilim Dalı bünyesinde, 2021 yılında </a:t>
            </a:r>
            <a:r>
              <a:rPr lang="tr-TR" b="1" dirty="0" err="1"/>
              <a:t>Fazmiye</a:t>
            </a:r>
            <a:r>
              <a:rPr lang="tr-TR" b="1" dirty="0"/>
              <a:t> Kapsız tarafından hazırlanan “Sürdürülebilirlik Kapsamında Yavaş Moda ve Tüketicilerin Davranış Eğilimleri” başlıklı yüksek lisans tezinde</a:t>
            </a:r>
            <a:r>
              <a:rPr lang="tr-TR" dirty="0"/>
              <a:t>,</a:t>
            </a:r>
          </a:p>
          <a:p>
            <a:pPr algn="just"/>
            <a:r>
              <a:rPr lang="tr-TR" dirty="0"/>
              <a:t>Tüketicilerin yavaş moda yönelimi ve yeşil bilgi odaklı algılarının, yavaş moda ürünlerini satın alma niyeti ve bu ürünler için daha fazla ödeme isteği üzerindeki etkileri incelenmiştir. </a:t>
            </a:r>
          </a:p>
          <a:p>
            <a:pPr algn="just"/>
            <a:r>
              <a:rPr lang="tr-TR" dirty="0"/>
              <a:t>Araştırma bulguları, yavaş moda boyutlarından işlevsellik ve yerelliğin satın alma niyetini; otantiklik ve özel olmanın ise fiyat ödeme isteğini olumlu yönde etkilediğini göstermektedir. Genel olarak çalışma, çevresel bilinç düzeyinin artmasının yavaş moda ürünlerine yönelik satın alma niyeti ve ödeme isteği üzerinde anlamlı bir rol oynadığını ortaya koymaktadır.</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1067" y="1444137"/>
            <a:ext cx="3843337" cy="3905600"/>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1066" y="5362619"/>
            <a:ext cx="3843337" cy="1181100"/>
          </a:xfrm>
          <a:prstGeom prst="rect">
            <a:avLst/>
          </a:prstGeom>
        </p:spPr>
      </p:pic>
    </p:spTree>
    <p:extLst>
      <p:ext uri="{BB962C8B-B14F-4D97-AF65-F5344CB8AC3E}">
        <p14:creationId xmlns:p14="http://schemas.microsoft.com/office/powerpoint/2010/main" val="84121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TM10001105[[fn=Kırpma]]</Template>
  <TotalTime>570</TotalTime>
  <Words>3271</Words>
  <Application>Microsoft Office PowerPoint</Application>
  <PresentationFormat>Geniş ekran</PresentationFormat>
  <Paragraphs>209</Paragraphs>
  <Slides>29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Arial</vt:lpstr>
      <vt:lpstr>Calibri</vt:lpstr>
      <vt:lpstr>Franklin Gothic Book</vt:lpstr>
      <vt:lpstr>Wingdings</vt:lpstr>
      <vt:lpstr>Kırpma</vt:lpstr>
      <vt:lpstr>KOZMETİK SEKTÖRÜNDE YEŞİL AMBALAJLI SÜRDÜRÜLEBİLİR ÜRÜN ALMA NİYETİNİN NORM AKTİVASYON TEORİSİ ÇERÇEVESİNDE İNCELENMESİ.</vt:lpstr>
      <vt:lpstr>İçerik:</vt:lpstr>
      <vt:lpstr>1.SÜRDÜRÜLEBİLİRLİK ve YEŞİL TÜKETİM </vt:lpstr>
      <vt:lpstr>PowerPoint Sunusu</vt:lpstr>
      <vt:lpstr>1. SÜRDÜRÜLEBİLİRLİK ve YEŞİL TÜKETİM </vt:lpstr>
      <vt:lpstr>PowerPoint Sunusu</vt:lpstr>
      <vt:lpstr>PowerPoint Sunusu</vt:lpstr>
      <vt:lpstr>PowerPoint Sunusu</vt:lpstr>
      <vt:lpstr>PowerPoint Sunusu</vt:lpstr>
      <vt:lpstr>PowerPoint Sunusu</vt:lpstr>
      <vt:lpstr>2.YEŞİL KOZMETİK TÜKETİMİ</vt:lpstr>
      <vt:lpstr>PowerPoint Sunusu</vt:lpstr>
      <vt:lpstr>PowerPoint Sunusu</vt:lpstr>
      <vt:lpstr>PowerPoint Sunusu</vt:lpstr>
      <vt:lpstr>PowerPoint Sunusu</vt:lpstr>
      <vt:lpstr>PowerPoint Sunusu</vt:lpstr>
      <vt:lpstr>PowerPoint Sunusu</vt:lpstr>
      <vt:lpstr>PowerPoint Sunusu</vt:lpstr>
      <vt:lpstr>PowerPoint Sunusu</vt:lpstr>
      <vt:lpstr>NAT ‘İN ÇEVRESİ DAVRANIŞLARI AÇIKLAMADAKİ ROLÜ</vt:lpstr>
      <vt:lpstr>KOZMETİK SEKTÖRÜNDE NAT’ ın UYARLANMASI</vt:lpstr>
      <vt:lpstr>KOZMETİK SEKTÖRÜNDE NAT’ ın UYARLANMASI</vt:lpstr>
      <vt:lpstr>PowerPoint Sunusu</vt:lpstr>
      <vt:lpstr>PowerPoint Sunusu</vt:lpstr>
      <vt:lpstr>PowerPoint Sunusu</vt:lpstr>
      <vt:lpstr>PowerPoint Sunusu</vt:lpstr>
      <vt:lpstr>PowerPoint Sunusu</vt:lpstr>
      <vt:lpstr>PowerPoint Sunusu</vt:lpstr>
      <vt:lpstr>SONUÇ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KOZMETİK SEKTÖRÜNDE YEŞİL AMBALAJLI SÜRDÜRÜLEBİLİR ÜRÜN ALMA NİYETİNİN NORM AKTİVASYON TEORİSİ ÇERÇEVESİNDE İNCELENMESİ.</dc:title>
  <dc:creator>Elif Biçer</dc:creator>
  <cp:lastModifiedBy>pc</cp:lastModifiedBy>
  <cp:revision>37</cp:revision>
  <dcterms:created xsi:type="dcterms:W3CDTF">2025-12-14T14:09:28Z</dcterms:created>
  <dcterms:modified xsi:type="dcterms:W3CDTF">2025-12-29T07:31:02Z</dcterms:modified>
</cp:coreProperties>
</file>